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2" r:id="rId1"/>
  </p:sldMasterIdLst>
  <p:notesMasterIdLst>
    <p:notesMasterId r:id="rId105"/>
  </p:notesMasterIdLst>
  <p:sldIdLst>
    <p:sldId id="256" r:id="rId2"/>
    <p:sldId id="257" r:id="rId3"/>
    <p:sldId id="258" r:id="rId4"/>
    <p:sldId id="348" r:id="rId5"/>
    <p:sldId id="350" r:id="rId6"/>
    <p:sldId id="263" r:id="rId7"/>
    <p:sldId id="264" r:id="rId8"/>
    <p:sldId id="259" r:id="rId9"/>
    <p:sldId id="266" r:id="rId10"/>
    <p:sldId id="262" r:id="rId11"/>
    <p:sldId id="265" r:id="rId12"/>
    <p:sldId id="267" r:id="rId13"/>
    <p:sldId id="268" r:id="rId14"/>
    <p:sldId id="269" r:id="rId15"/>
    <p:sldId id="278" r:id="rId16"/>
    <p:sldId id="349" r:id="rId17"/>
    <p:sldId id="270" r:id="rId18"/>
    <p:sldId id="280" r:id="rId19"/>
    <p:sldId id="271" r:id="rId20"/>
    <p:sldId id="272" r:id="rId21"/>
    <p:sldId id="273" r:id="rId22"/>
    <p:sldId id="274" r:id="rId23"/>
    <p:sldId id="275" r:id="rId24"/>
    <p:sldId id="279" r:id="rId25"/>
    <p:sldId id="277" r:id="rId26"/>
    <p:sldId id="366" r:id="rId27"/>
    <p:sldId id="369" r:id="rId28"/>
    <p:sldId id="285" r:id="rId29"/>
    <p:sldId id="284" r:id="rId30"/>
    <p:sldId id="286" r:id="rId31"/>
    <p:sldId id="288" r:id="rId32"/>
    <p:sldId id="287" r:id="rId33"/>
    <p:sldId id="289" r:id="rId34"/>
    <p:sldId id="290" r:id="rId35"/>
    <p:sldId id="291" r:id="rId36"/>
    <p:sldId id="351" r:id="rId37"/>
    <p:sldId id="293" r:id="rId38"/>
    <p:sldId id="294" r:id="rId39"/>
    <p:sldId id="353" r:id="rId40"/>
    <p:sldId id="352" r:id="rId41"/>
    <p:sldId id="295" r:id="rId42"/>
    <p:sldId id="296" r:id="rId43"/>
    <p:sldId id="317" r:id="rId44"/>
    <p:sldId id="297" r:id="rId45"/>
    <p:sldId id="298" r:id="rId46"/>
    <p:sldId id="299" r:id="rId47"/>
    <p:sldId id="300" r:id="rId48"/>
    <p:sldId id="318" r:id="rId49"/>
    <p:sldId id="301" r:id="rId50"/>
    <p:sldId id="302" r:id="rId51"/>
    <p:sldId id="303" r:id="rId52"/>
    <p:sldId id="304" r:id="rId53"/>
    <p:sldId id="306" r:id="rId54"/>
    <p:sldId id="307" r:id="rId55"/>
    <p:sldId id="308" r:id="rId56"/>
    <p:sldId id="309" r:id="rId57"/>
    <p:sldId id="310" r:id="rId58"/>
    <p:sldId id="312" r:id="rId59"/>
    <p:sldId id="313" r:id="rId60"/>
    <p:sldId id="315" r:id="rId61"/>
    <p:sldId id="354" r:id="rId62"/>
    <p:sldId id="316" r:id="rId63"/>
    <p:sldId id="319" r:id="rId64"/>
    <p:sldId id="355" r:id="rId65"/>
    <p:sldId id="320" r:id="rId66"/>
    <p:sldId id="323" r:id="rId67"/>
    <p:sldId id="356" r:id="rId68"/>
    <p:sldId id="324" r:id="rId69"/>
    <p:sldId id="370" r:id="rId70"/>
    <p:sldId id="371" r:id="rId71"/>
    <p:sldId id="372" r:id="rId72"/>
    <p:sldId id="325" r:id="rId73"/>
    <p:sldId id="326" r:id="rId74"/>
    <p:sldId id="328" r:id="rId75"/>
    <p:sldId id="327" r:id="rId76"/>
    <p:sldId id="340" r:id="rId77"/>
    <p:sldId id="329" r:id="rId78"/>
    <p:sldId id="330" r:id="rId79"/>
    <p:sldId id="331" r:id="rId80"/>
    <p:sldId id="332" r:id="rId81"/>
    <p:sldId id="334" r:id="rId82"/>
    <p:sldId id="336" r:id="rId83"/>
    <p:sldId id="333" r:id="rId84"/>
    <p:sldId id="335" r:id="rId85"/>
    <p:sldId id="337" r:id="rId86"/>
    <p:sldId id="338" r:id="rId87"/>
    <p:sldId id="339" r:id="rId88"/>
    <p:sldId id="341" r:id="rId89"/>
    <p:sldId id="342" r:id="rId90"/>
    <p:sldId id="343" r:id="rId91"/>
    <p:sldId id="344" r:id="rId92"/>
    <p:sldId id="345" r:id="rId93"/>
    <p:sldId id="346" r:id="rId94"/>
    <p:sldId id="357" r:id="rId95"/>
    <p:sldId id="364" r:id="rId96"/>
    <p:sldId id="358" r:id="rId97"/>
    <p:sldId id="359" r:id="rId98"/>
    <p:sldId id="360" r:id="rId99"/>
    <p:sldId id="362" r:id="rId100"/>
    <p:sldId id="374" r:id="rId101"/>
    <p:sldId id="373" r:id="rId102"/>
    <p:sldId id="376" r:id="rId103"/>
    <p:sldId id="365" r:id="rId10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6"/>
    <p:restoredTop sz="86856"/>
  </p:normalViewPr>
  <p:slideViewPr>
    <p:cSldViewPr snapToGrid="0" snapToObjects="1">
      <p:cViewPr>
        <p:scale>
          <a:sx n="77" d="100"/>
          <a:sy n="77" d="100"/>
        </p:scale>
        <p:origin x="204" y="19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1C464-5B2D-6D4A-A86D-93E3C91307B3}" type="doc">
      <dgm:prSet loTypeId="urn:microsoft.com/office/officeart/2009/layout/ReverseList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B32364-B539-694F-ACD3-FD94D609A05B}">
      <dgm:prSet phldrT="[Text]" custT="1"/>
      <dgm:spPr/>
      <dgm:t>
        <a:bodyPr/>
        <a:lstStyle/>
        <a:p>
          <a:r>
            <a:rPr lang="en-US" sz="3600" b="0" dirty="0" smtClean="0"/>
            <a:t> Prenatal stress might cause depression-like behavior to offspring rats</a:t>
          </a:r>
          <a:endParaRPr lang="en-US" sz="2800" b="0" dirty="0"/>
        </a:p>
      </dgm:t>
    </dgm:pt>
    <dgm:pt modelId="{DC487840-CEA4-B94E-943B-B99256569D5A}" type="parTrans" cxnId="{E27B58D7-DD26-D543-A1FF-7F21792AB2BB}">
      <dgm:prSet/>
      <dgm:spPr/>
      <dgm:t>
        <a:bodyPr/>
        <a:lstStyle/>
        <a:p>
          <a:endParaRPr lang="en-US"/>
        </a:p>
      </dgm:t>
    </dgm:pt>
    <dgm:pt modelId="{C602A5C1-8C4F-DB48-A2A0-A084CFADE87C}" type="sibTrans" cxnId="{E27B58D7-DD26-D543-A1FF-7F21792AB2BB}">
      <dgm:prSet/>
      <dgm:spPr/>
      <dgm:t>
        <a:bodyPr/>
        <a:lstStyle/>
        <a:p>
          <a:endParaRPr lang="en-US"/>
        </a:p>
      </dgm:t>
    </dgm:pt>
    <dgm:pt modelId="{B2A00CFD-2622-BF41-AAAB-F35407F22B3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 smtClean="0"/>
            <a:t>Offspring depression might involve aberrations in the glutamatergic system </a:t>
          </a:r>
        </a:p>
      </dgm:t>
    </dgm:pt>
    <dgm:pt modelId="{755E91D2-A0A1-B445-AD2D-F1AD91F5C8B8}" type="parTrans" cxnId="{AC27B807-7FB1-0843-AB71-CBB978BA4853}">
      <dgm:prSet/>
      <dgm:spPr/>
      <dgm:t>
        <a:bodyPr/>
        <a:lstStyle/>
        <a:p>
          <a:endParaRPr lang="en-US"/>
        </a:p>
      </dgm:t>
    </dgm:pt>
    <dgm:pt modelId="{3EF306AC-2D8F-4740-9AD7-BF5ED2AA1BDD}" type="sibTrans" cxnId="{AC27B807-7FB1-0843-AB71-CBB978BA4853}">
      <dgm:prSet/>
      <dgm:spPr/>
      <dgm:t>
        <a:bodyPr/>
        <a:lstStyle/>
        <a:p>
          <a:endParaRPr lang="en-US"/>
        </a:p>
      </dgm:t>
    </dgm:pt>
    <dgm:pt modelId="{FF264A26-16EF-754A-B17C-68CB96B08DF8}" type="pres">
      <dgm:prSet presAssocID="{01D1C464-5B2D-6D4A-A86D-93E3C91307B3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585735D-D57F-4F42-8B3B-2C2E2C3E290E}" type="pres">
      <dgm:prSet presAssocID="{01D1C464-5B2D-6D4A-A86D-93E3C91307B3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7FC78-4934-9144-B6AD-7B091DB9DC5B}" type="pres">
      <dgm:prSet presAssocID="{01D1C464-5B2D-6D4A-A86D-93E3C91307B3}" presName="LeftNode" presStyleLbl="bgImgPlace1" presStyleIdx="0" presStyleCnt="2" custScaleX="211781" custScaleY="115939" custLinFactNeighborX="-91074" custLinFactNeighborY="4051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F21F6293-6A52-3245-A7BC-9864D814EEFB}" type="pres">
      <dgm:prSet presAssocID="{01D1C464-5B2D-6D4A-A86D-93E3C91307B3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CD46E-0F6D-B548-9A1E-D2A23BF92FB0}" type="pres">
      <dgm:prSet presAssocID="{01D1C464-5B2D-6D4A-A86D-93E3C91307B3}" presName="RightNode" presStyleLbl="bgImgPlace1" presStyleIdx="1" presStyleCnt="2" custScaleX="211189" custScaleY="114109" custLinFactNeighborX="64222" custLinFactNeighborY="337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608BCD9-5E6E-A643-A452-B7DB1A2B4873}" type="pres">
      <dgm:prSet presAssocID="{01D1C464-5B2D-6D4A-A86D-93E3C91307B3}" presName="TopArrow" presStyleLbl="node1" presStyleIdx="0" presStyleCnt="2" custLinFactNeighborX="-9338" custLinFactNeighborY="-1571"/>
      <dgm:spPr/>
    </dgm:pt>
    <dgm:pt modelId="{1D6AEB64-4F47-1046-8AEC-93E34873AAAE}" type="pres">
      <dgm:prSet presAssocID="{01D1C464-5B2D-6D4A-A86D-93E3C91307B3}" presName="BottomArrow" presStyleLbl="node1" presStyleIdx="1" presStyleCnt="2" custFlipVert="1" custFlipHor="1" custScaleX="7416" custScaleY="2170" custLinFactNeighborX="-3840" custLinFactNeighborY="2372"/>
      <dgm:spPr/>
    </dgm:pt>
  </dgm:ptLst>
  <dgm:cxnLst>
    <dgm:cxn modelId="{092ABD25-A145-4C44-9211-F050DF03F7AD}" type="presOf" srcId="{98B32364-B539-694F-ACD3-FD94D609A05B}" destId="{F585735D-D57F-4F42-8B3B-2C2E2C3E290E}" srcOrd="0" destOrd="0" presId="urn:microsoft.com/office/officeart/2009/layout/ReverseList"/>
    <dgm:cxn modelId="{E27B58D7-DD26-D543-A1FF-7F21792AB2BB}" srcId="{01D1C464-5B2D-6D4A-A86D-93E3C91307B3}" destId="{98B32364-B539-694F-ACD3-FD94D609A05B}" srcOrd="0" destOrd="0" parTransId="{DC487840-CEA4-B94E-943B-B99256569D5A}" sibTransId="{C602A5C1-8C4F-DB48-A2A0-A084CFADE87C}"/>
    <dgm:cxn modelId="{113B85A9-C946-D44A-8DE2-69AF49AA63A3}" type="presOf" srcId="{B2A00CFD-2622-BF41-AAAB-F35407F22B34}" destId="{458CD46E-0F6D-B548-9A1E-D2A23BF92FB0}" srcOrd="1" destOrd="0" presId="urn:microsoft.com/office/officeart/2009/layout/ReverseList"/>
    <dgm:cxn modelId="{027C27E7-7F50-3E44-B312-9B46929BC9D1}" type="presOf" srcId="{B2A00CFD-2622-BF41-AAAB-F35407F22B34}" destId="{F21F6293-6A52-3245-A7BC-9864D814EEFB}" srcOrd="0" destOrd="0" presId="urn:microsoft.com/office/officeart/2009/layout/ReverseList"/>
    <dgm:cxn modelId="{FEADA327-173B-2C47-BAF9-E9321FB7F891}" type="presOf" srcId="{98B32364-B539-694F-ACD3-FD94D609A05B}" destId="{60A7FC78-4934-9144-B6AD-7B091DB9DC5B}" srcOrd="1" destOrd="0" presId="urn:microsoft.com/office/officeart/2009/layout/ReverseList"/>
    <dgm:cxn modelId="{AC27B807-7FB1-0843-AB71-CBB978BA4853}" srcId="{01D1C464-5B2D-6D4A-A86D-93E3C91307B3}" destId="{B2A00CFD-2622-BF41-AAAB-F35407F22B34}" srcOrd="1" destOrd="0" parTransId="{755E91D2-A0A1-B445-AD2D-F1AD91F5C8B8}" sibTransId="{3EF306AC-2D8F-4740-9AD7-BF5ED2AA1BDD}"/>
    <dgm:cxn modelId="{EE9A3040-B321-0A4C-9FD7-8A0C8E99F0FB}" type="presOf" srcId="{01D1C464-5B2D-6D4A-A86D-93E3C91307B3}" destId="{FF264A26-16EF-754A-B17C-68CB96B08DF8}" srcOrd="0" destOrd="0" presId="urn:microsoft.com/office/officeart/2009/layout/ReverseList"/>
    <dgm:cxn modelId="{D555360D-9C9B-274F-B45F-935528344F5C}" type="presParOf" srcId="{FF264A26-16EF-754A-B17C-68CB96B08DF8}" destId="{F585735D-D57F-4F42-8B3B-2C2E2C3E290E}" srcOrd="0" destOrd="0" presId="urn:microsoft.com/office/officeart/2009/layout/ReverseList"/>
    <dgm:cxn modelId="{AA79A009-2E7D-4145-96E5-BB7A3408885C}" type="presParOf" srcId="{FF264A26-16EF-754A-B17C-68CB96B08DF8}" destId="{60A7FC78-4934-9144-B6AD-7B091DB9DC5B}" srcOrd="1" destOrd="0" presId="urn:microsoft.com/office/officeart/2009/layout/ReverseList"/>
    <dgm:cxn modelId="{11263824-FBA8-9E49-8F3F-741F227A4630}" type="presParOf" srcId="{FF264A26-16EF-754A-B17C-68CB96B08DF8}" destId="{F21F6293-6A52-3245-A7BC-9864D814EEFB}" srcOrd="2" destOrd="0" presId="urn:microsoft.com/office/officeart/2009/layout/ReverseList"/>
    <dgm:cxn modelId="{FBC9D165-FCEA-AA4D-A83C-9979CC38FCB3}" type="presParOf" srcId="{FF264A26-16EF-754A-B17C-68CB96B08DF8}" destId="{458CD46E-0F6D-B548-9A1E-D2A23BF92FB0}" srcOrd="3" destOrd="0" presId="urn:microsoft.com/office/officeart/2009/layout/ReverseList"/>
    <dgm:cxn modelId="{ED26E622-5437-F24C-AB49-B468FD941589}" type="presParOf" srcId="{FF264A26-16EF-754A-B17C-68CB96B08DF8}" destId="{4608BCD9-5E6E-A643-A452-B7DB1A2B4873}" srcOrd="4" destOrd="0" presId="urn:microsoft.com/office/officeart/2009/layout/ReverseList"/>
    <dgm:cxn modelId="{DC3D938C-8E5F-9B48-AFCC-3ACFB2D7BE4F}" type="presParOf" srcId="{FF264A26-16EF-754A-B17C-68CB96B08DF8}" destId="{1D6AEB64-4F47-1046-8AEC-93E34873AAAE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5B0330-B0C3-534D-B413-FCCD9CF154F0}" type="doc">
      <dgm:prSet loTypeId="urn:microsoft.com/office/officeart/2008/layout/HorizontalMultiLevel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DB01F4-726B-314C-A7F7-022F7A7E2BAB}">
      <dgm:prSet phldrT="[Text]" custT="1"/>
      <dgm:spPr/>
      <dgm:t>
        <a:bodyPr/>
        <a:lstStyle/>
        <a:p>
          <a:r>
            <a:rPr lang="en-US" sz="3200" dirty="0" smtClean="0"/>
            <a:t>Hippocampus</a:t>
          </a:r>
          <a:r>
            <a:rPr lang="en-US" sz="3200" baseline="0" dirty="0" smtClean="0"/>
            <a:t> &amp; Cerebral Cortex</a:t>
          </a:r>
          <a:endParaRPr lang="en-US" sz="3200" dirty="0"/>
        </a:p>
      </dgm:t>
    </dgm:pt>
    <dgm:pt modelId="{9E407B88-290C-7B49-ABD0-96F077AEB6C9}" type="parTrans" cxnId="{94DF6421-270B-B141-9BD4-657902CCA564}">
      <dgm:prSet/>
      <dgm:spPr/>
      <dgm:t>
        <a:bodyPr/>
        <a:lstStyle/>
        <a:p>
          <a:endParaRPr lang="en-US"/>
        </a:p>
      </dgm:t>
    </dgm:pt>
    <dgm:pt modelId="{32D5F4ED-0CB1-0A4C-9E07-5FF81D0E2473}" type="sibTrans" cxnId="{94DF6421-270B-B141-9BD4-657902CCA564}">
      <dgm:prSet/>
      <dgm:spPr/>
      <dgm:t>
        <a:bodyPr/>
        <a:lstStyle/>
        <a:p>
          <a:endParaRPr lang="en-US"/>
        </a:p>
      </dgm:t>
    </dgm:pt>
    <dgm:pt modelId="{E0B92DC9-4DBF-2947-A95A-4B327315B7D5}">
      <dgm:prSet phldrT="[Text]" custT="1"/>
      <dgm:spPr/>
      <dgm:t>
        <a:bodyPr/>
        <a:lstStyle/>
        <a:p>
          <a:r>
            <a:rPr lang="en-US" sz="3200" dirty="0" smtClean="0"/>
            <a:t>Expression</a:t>
          </a:r>
          <a:r>
            <a:rPr lang="en-US" sz="3200" baseline="0" dirty="0" smtClean="0"/>
            <a:t> of VGLUT1</a:t>
          </a:r>
          <a:endParaRPr lang="en-US" sz="3200" dirty="0"/>
        </a:p>
      </dgm:t>
    </dgm:pt>
    <dgm:pt modelId="{D8C663A8-DF1A-664D-8E98-551AF63C67C4}" type="parTrans" cxnId="{1A221B42-1982-A045-AC1C-FCA6FCDAB809}">
      <dgm:prSet/>
      <dgm:spPr/>
      <dgm:t>
        <a:bodyPr/>
        <a:lstStyle/>
        <a:p>
          <a:endParaRPr lang="en-US"/>
        </a:p>
      </dgm:t>
    </dgm:pt>
    <dgm:pt modelId="{D9DEE259-C1A1-7846-915A-C3FF9E091C69}" type="sibTrans" cxnId="{1A221B42-1982-A045-AC1C-FCA6FCDAB809}">
      <dgm:prSet/>
      <dgm:spPr/>
      <dgm:t>
        <a:bodyPr/>
        <a:lstStyle/>
        <a:p>
          <a:endParaRPr lang="en-US"/>
        </a:p>
      </dgm:t>
    </dgm:pt>
    <dgm:pt modelId="{3799E699-E2B6-D04C-BE9D-3D43648CDC35}">
      <dgm:prSet phldrT="[Text]" custT="1"/>
      <dgm:spPr/>
      <dgm:t>
        <a:bodyPr/>
        <a:lstStyle/>
        <a:p>
          <a:r>
            <a:rPr lang="en-US" sz="3200" dirty="0" smtClean="0"/>
            <a:t>Expression of VGLUT2</a:t>
          </a:r>
          <a:endParaRPr lang="en-US" sz="3200" dirty="0"/>
        </a:p>
      </dgm:t>
    </dgm:pt>
    <dgm:pt modelId="{7E8E1DA2-3B64-1D4B-B02F-F63DC5501C3B}" type="parTrans" cxnId="{19C71098-6AE8-4447-BD6C-BB86284574F4}">
      <dgm:prSet/>
      <dgm:spPr/>
      <dgm:t>
        <a:bodyPr/>
        <a:lstStyle/>
        <a:p>
          <a:endParaRPr lang="en-US"/>
        </a:p>
      </dgm:t>
    </dgm:pt>
    <dgm:pt modelId="{CD044F75-3A73-6F47-8430-E7790A435BED}" type="sibTrans" cxnId="{19C71098-6AE8-4447-BD6C-BB86284574F4}">
      <dgm:prSet/>
      <dgm:spPr/>
      <dgm:t>
        <a:bodyPr/>
        <a:lstStyle/>
        <a:p>
          <a:endParaRPr lang="en-US"/>
        </a:p>
      </dgm:t>
    </dgm:pt>
    <dgm:pt modelId="{2C654634-4C48-9149-8BCF-016C8185D638}">
      <dgm:prSet phldrT="[Text]" custT="1"/>
      <dgm:spPr/>
      <dgm:t>
        <a:bodyPr/>
        <a:lstStyle/>
        <a:p>
          <a:r>
            <a:rPr lang="en-US" sz="3200" dirty="0" smtClean="0"/>
            <a:t>Expression of VGLUT3</a:t>
          </a:r>
          <a:endParaRPr lang="en-US" sz="3200" dirty="0"/>
        </a:p>
      </dgm:t>
    </dgm:pt>
    <dgm:pt modelId="{EE0904D3-182B-904E-8C3C-12399064C7AB}" type="parTrans" cxnId="{F4712C0F-9904-A04B-8A6C-4C7B74A272C8}">
      <dgm:prSet/>
      <dgm:spPr/>
      <dgm:t>
        <a:bodyPr/>
        <a:lstStyle/>
        <a:p>
          <a:endParaRPr lang="en-US"/>
        </a:p>
      </dgm:t>
    </dgm:pt>
    <dgm:pt modelId="{1C7D8C77-7DA7-E741-AC17-DCAE21537F16}" type="sibTrans" cxnId="{F4712C0F-9904-A04B-8A6C-4C7B74A272C8}">
      <dgm:prSet/>
      <dgm:spPr/>
      <dgm:t>
        <a:bodyPr/>
        <a:lstStyle/>
        <a:p>
          <a:endParaRPr lang="en-US"/>
        </a:p>
      </dgm:t>
    </dgm:pt>
    <dgm:pt modelId="{C79DA7A5-FC36-C74E-93D0-5F120F73BCAC}" type="pres">
      <dgm:prSet presAssocID="{DF5B0330-B0C3-534D-B413-FCCD9CF154F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C522EE-3127-974E-BF98-1F560A5EFFE3}" type="pres">
      <dgm:prSet presAssocID="{F9DB01F4-726B-314C-A7F7-022F7A7E2BAB}" presName="root1" presStyleCnt="0"/>
      <dgm:spPr/>
    </dgm:pt>
    <dgm:pt modelId="{E80C48D0-E1E2-9546-B7CA-CF0F79408662}" type="pres">
      <dgm:prSet presAssocID="{F9DB01F4-726B-314C-A7F7-022F7A7E2BAB}" presName="LevelOneTextNode" presStyleLbl="node0" presStyleIdx="0" presStyleCnt="1" custScaleX="125086" custScaleY="899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0233B5-FE32-B341-8A6D-D6A2F5EB548A}" type="pres">
      <dgm:prSet presAssocID="{F9DB01F4-726B-314C-A7F7-022F7A7E2BAB}" presName="level2hierChild" presStyleCnt="0"/>
      <dgm:spPr/>
    </dgm:pt>
    <dgm:pt modelId="{625F559B-1A0E-5F46-90B7-5BDA8151B87B}" type="pres">
      <dgm:prSet presAssocID="{D8C663A8-DF1A-664D-8E98-551AF63C67C4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4913000D-64AC-5845-B2EC-16A3713A2315}" type="pres">
      <dgm:prSet presAssocID="{D8C663A8-DF1A-664D-8E98-551AF63C67C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2B84E221-3E9D-C54F-AE01-A2328E77B560}" type="pres">
      <dgm:prSet presAssocID="{E0B92DC9-4DBF-2947-A95A-4B327315B7D5}" presName="root2" presStyleCnt="0"/>
      <dgm:spPr/>
    </dgm:pt>
    <dgm:pt modelId="{E6D77DEE-4FD2-F04A-9DE6-8B8C17A2EDFF}" type="pres">
      <dgm:prSet presAssocID="{E0B92DC9-4DBF-2947-A95A-4B327315B7D5}" presName="LevelTwoTextNode" presStyleLbl="node2" presStyleIdx="0" presStyleCnt="3" custScaleX="150639" custScaleY="79669" custLinFactNeighborX="-287" custLinFactNeighborY="69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3C4D5D-3E07-3D42-82AC-5D4E780ACEB3}" type="pres">
      <dgm:prSet presAssocID="{E0B92DC9-4DBF-2947-A95A-4B327315B7D5}" presName="level3hierChild" presStyleCnt="0"/>
      <dgm:spPr/>
    </dgm:pt>
    <dgm:pt modelId="{CE06440C-239F-6B43-B480-20492C5F7D81}" type="pres">
      <dgm:prSet presAssocID="{7E8E1DA2-3B64-1D4B-B02F-F63DC5501C3B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F274236F-9352-C64D-BEF7-86B4E8845DBB}" type="pres">
      <dgm:prSet presAssocID="{7E8E1DA2-3B64-1D4B-B02F-F63DC5501C3B}" presName="connTx" presStyleLbl="parChTrans1D2" presStyleIdx="1" presStyleCnt="3"/>
      <dgm:spPr/>
      <dgm:t>
        <a:bodyPr/>
        <a:lstStyle/>
        <a:p>
          <a:endParaRPr lang="en-US"/>
        </a:p>
      </dgm:t>
    </dgm:pt>
    <dgm:pt modelId="{A56BD29C-9412-154E-8141-94E4EE4E75F4}" type="pres">
      <dgm:prSet presAssocID="{3799E699-E2B6-D04C-BE9D-3D43648CDC35}" presName="root2" presStyleCnt="0"/>
      <dgm:spPr/>
    </dgm:pt>
    <dgm:pt modelId="{89FAAD18-2C26-9847-A339-0D1FA69019AF}" type="pres">
      <dgm:prSet presAssocID="{3799E699-E2B6-D04C-BE9D-3D43648CDC35}" presName="LevelTwoTextNode" presStyleLbl="node2" presStyleIdx="1" presStyleCnt="3" custFlipVert="0" custScaleX="148725" custScaleY="89268" custLinFactNeighborY="48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AA811E-3FCA-D846-9AE9-B8AA26E3E237}" type="pres">
      <dgm:prSet presAssocID="{3799E699-E2B6-D04C-BE9D-3D43648CDC35}" presName="level3hierChild" presStyleCnt="0"/>
      <dgm:spPr/>
    </dgm:pt>
    <dgm:pt modelId="{4527070E-9295-A949-8838-FF299509AF34}" type="pres">
      <dgm:prSet presAssocID="{EE0904D3-182B-904E-8C3C-12399064C7AB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42F42E91-0520-2C4B-B4F6-39E40C88A5B7}" type="pres">
      <dgm:prSet presAssocID="{EE0904D3-182B-904E-8C3C-12399064C7AB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D0D0590-F9A9-814E-9F4E-D03CCDD1F00E}" type="pres">
      <dgm:prSet presAssocID="{2C654634-4C48-9149-8BCF-016C8185D638}" presName="root2" presStyleCnt="0"/>
      <dgm:spPr/>
    </dgm:pt>
    <dgm:pt modelId="{BF1AE467-8018-7F43-A334-D35911CA3D61}" type="pres">
      <dgm:prSet presAssocID="{2C654634-4C48-9149-8BCF-016C8185D638}" presName="LevelTwoTextNode" presStyleLbl="node2" presStyleIdx="2" presStyleCnt="3" custScaleX="147379" custScaleY="900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BBEDE7-9FA1-2A48-B7BA-E72905A75F39}" type="pres">
      <dgm:prSet presAssocID="{2C654634-4C48-9149-8BCF-016C8185D638}" presName="level3hierChild" presStyleCnt="0"/>
      <dgm:spPr/>
    </dgm:pt>
  </dgm:ptLst>
  <dgm:cxnLst>
    <dgm:cxn modelId="{EB11BE81-C56D-FC46-9BB2-C870D5D312EC}" type="presOf" srcId="{DF5B0330-B0C3-534D-B413-FCCD9CF154F0}" destId="{C79DA7A5-FC36-C74E-93D0-5F120F73BCAC}" srcOrd="0" destOrd="0" presId="urn:microsoft.com/office/officeart/2008/layout/HorizontalMultiLevelHierarchy"/>
    <dgm:cxn modelId="{A1CC53D1-6E44-E642-8908-15A0BDE8C80F}" type="presOf" srcId="{D8C663A8-DF1A-664D-8E98-551AF63C67C4}" destId="{625F559B-1A0E-5F46-90B7-5BDA8151B87B}" srcOrd="0" destOrd="0" presId="urn:microsoft.com/office/officeart/2008/layout/HorizontalMultiLevelHierarchy"/>
    <dgm:cxn modelId="{CA220371-06B6-8F47-B2EB-04C211ED3083}" type="presOf" srcId="{3799E699-E2B6-D04C-BE9D-3D43648CDC35}" destId="{89FAAD18-2C26-9847-A339-0D1FA69019AF}" srcOrd="0" destOrd="0" presId="urn:microsoft.com/office/officeart/2008/layout/HorizontalMultiLevelHierarchy"/>
    <dgm:cxn modelId="{00722AC8-0CCE-244D-AA1A-15B524242361}" type="presOf" srcId="{D8C663A8-DF1A-664D-8E98-551AF63C67C4}" destId="{4913000D-64AC-5845-B2EC-16A3713A2315}" srcOrd="1" destOrd="0" presId="urn:microsoft.com/office/officeart/2008/layout/HorizontalMultiLevelHierarchy"/>
    <dgm:cxn modelId="{94DF6421-270B-B141-9BD4-657902CCA564}" srcId="{DF5B0330-B0C3-534D-B413-FCCD9CF154F0}" destId="{F9DB01F4-726B-314C-A7F7-022F7A7E2BAB}" srcOrd="0" destOrd="0" parTransId="{9E407B88-290C-7B49-ABD0-96F077AEB6C9}" sibTransId="{32D5F4ED-0CB1-0A4C-9E07-5FF81D0E2473}"/>
    <dgm:cxn modelId="{7CEDE7B1-86BB-A14B-9CBB-66CE99AEFF58}" type="presOf" srcId="{7E8E1DA2-3B64-1D4B-B02F-F63DC5501C3B}" destId="{F274236F-9352-C64D-BEF7-86B4E8845DBB}" srcOrd="1" destOrd="0" presId="urn:microsoft.com/office/officeart/2008/layout/HorizontalMultiLevelHierarchy"/>
    <dgm:cxn modelId="{5D264030-2B5A-4E49-BC87-B9ADAABB7E8F}" type="presOf" srcId="{EE0904D3-182B-904E-8C3C-12399064C7AB}" destId="{42F42E91-0520-2C4B-B4F6-39E40C88A5B7}" srcOrd="1" destOrd="0" presId="urn:microsoft.com/office/officeart/2008/layout/HorizontalMultiLevelHierarchy"/>
    <dgm:cxn modelId="{F4712C0F-9904-A04B-8A6C-4C7B74A272C8}" srcId="{F9DB01F4-726B-314C-A7F7-022F7A7E2BAB}" destId="{2C654634-4C48-9149-8BCF-016C8185D638}" srcOrd="2" destOrd="0" parTransId="{EE0904D3-182B-904E-8C3C-12399064C7AB}" sibTransId="{1C7D8C77-7DA7-E741-AC17-DCAE21537F16}"/>
    <dgm:cxn modelId="{FE62F7DF-53FC-D740-950E-22DBEAC820D2}" type="presOf" srcId="{7E8E1DA2-3B64-1D4B-B02F-F63DC5501C3B}" destId="{CE06440C-239F-6B43-B480-20492C5F7D81}" srcOrd="0" destOrd="0" presId="urn:microsoft.com/office/officeart/2008/layout/HorizontalMultiLevelHierarchy"/>
    <dgm:cxn modelId="{97254E7C-AF07-9842-BBD3-3C95149A839F}" type="presOf" srcId="{E0B92DC9-4DBF-2947-A95A-4B327315B7D5}" destId="{E6D77DEE-4FD2-F04A-9DE6-8B8C17A2EDFF}" srcOrd="0" destOrd="0" presId="urn:microsoft.com/office/officeart/2008/layout/HorizontalMultiLevelHierarchy"/>
    <dgm:cxn modelId="{1A221B42-1982-A045-AC1C-FCA6FCDAB809}" srcId="{F9DB01F4-726B-314C-A7F7-022F7A7E2BAB}" destId="{E0B92DC9-4DBF-2947-A95A-4B327315B7D5}" srcOrd="0" destOrd="0" parTransId="{D8C663A8-DF1A-664D-8E98-551AF63C67C4}" sibTransId="{D9DEE259-C1A1-7846-915A-C3FF9E091C69}"/>
    <dgm:cxn modelId="{348E5960-FB3B-4948-B85D-6CC436ECC107}" type="presOf" srcId="{2C654634-4C48-9149-8BCF-016C8185D638}" destId="{BF1AE467-8018-7F43-A334-D35911CA3D61}" srcOrd="0" destOrd="0" presId="urn:microsoft.com/office/officeart/2008/layout/HorizontalMultiLevelHierarchy"/>
    <dgm:cxn modelId="{19C71098-6AE8-4447-BD6C-BB86284574F4}" srcId="{F9DB01F4-726B-314C-A7F7-022F7A7E2BAB}" destId="{3799E699-E2B6-D04C-BE9D-3D43648CDC35}" srcOrd="1" destOrd="0" parTransId="{7E8E1DA2-3B64-1D4B-B02F-F63DC5501C3B}" sibTransId="{CD044F75-3A73-6F47-8430-E7790A435BED}"/>
    <dgm:cxn modelId="{9B2A1BD1-04DF-554E-91CA-F84708CD2F69}" type="presOf" srcId="{F9DB01F4-726B-314C-A7F7-022F7A7E2BAB}" destId="{E80C48D0-E1E2-9546-B7CA-CF0F79408662}" srcOrd="0" destOrd="0" presId="urn:microsoft.com/office/officeart/2008/layout/HorizontalMultiLevelHierarchy"/>
    <dgm:cxn modelId="{1340CA4D-E520-434B-B28C-55B6C30332F7}" type="presOf" srcId="{EE0904D3-182B-904E-8C3C-12399064C7AB}" destId="{4527070E-9295-A949-8838-FF299509AF34}" srcOrd="0" destOrd="0" presId="urn:microsoft.com/office/officeart/2008/layout/HorizontalMultiLevelHierarchy"/>
    <dgm:cxn modelId="{854BCAD3-A300-F246-A665-CF764AE6A92A}" type="presParOf" srcId="{C79DA7A5-FC36-C74E-93D0-5F120F73BCAC}" destId="{28C522EE-3127-974E-BF98-1F560A5EFFE3}" srcOrd="0" destOrd="0" presId="urn:microsoft.com/office/officeart/2008/layout/HorizontalMultiLevelHierarchy"/>
    <dgm:cxn modelId="{3894325C-DFE7-3743-89C1-210825C4EE2C}" type="presParOf" srcId="{28C522EE-3127-974E-BF98-1F560A5EFFE3}" destId="{E80C48D0-E1E2-9546-B7CA-CF0F79408662}" srcOrd="0" destOrd="0" presId="urn:microsoft.com/office/officeart/2008/layout/HorizontalMultiLevelHierarchy"/>
    <dgm:cxn modelId="{7618CD0A-FDDB-414E-8417-05DC11C43F6A}" type="presParOf" srcId="{28C522EE-3127-974E-BF98-1F560A5EFFE3}" destId="{020233B5-FE32-B341-8A6D-D6A2F5EB548A}" srcOrd="1" destOrd="0" presId="urn:microsoft.com/office/officeart/2008/layout/HorizontalMultiLevelHierarchy"/>
    <dgm:cxn modelId="{0F0140A3-BFEF-7B41-B02E-433D499B030A}" type="presParOf" srcId="{020233B5-FE32-B341-8A6D-D6A2F5EB548A}" destId="{625F559B-1A0E-5F46-90B7-5BDA8151B87B}" srcOrd="0" destOrd="0" presId="urn:microsoft.com/office/officeart/2008/layout/HorizontalMultiLevelHierarchy"/>
    <dgm:cxn modelId="{B3FF6674-01B5-DF49-8C0A-88108217F1BD}" type="presParOf" srcId="{625F559B-1A0E-5F46-90B7-5BDA8151B87B}" destId="{4913000D-64AC-5845-B2EC-16A3713A2315}" srcOrd="0" destOrd="0" presId="urn:microsoft.com/office/officeart/2008/layout/HorizontalMultiLevelHierarchy"/>
    <dgm:cxn modelId="{1A01B6A0-BE9F-454E-B42E-1586224FF006}" type="presParOf" srcId="{020233B5-FE32-B341-8A6D-D6A2F5EB548A}" destId="{2B84E221-3E9D-C54F-AE01-A2328E77B560}" srcOrd="1" destOrd="0" presId="urn:microsoft.com/office/officeart/2008/layout/HorizontalMultiLevelHierarchy"/>
    <dgm:cxn modelId="{5472A4BE-996B-F844-868E-933B098889FC}" type="presParOf" srcId="{2B84E221-3E9D-C54F-AE01-A2328E77B560}" destId="{E6D77DEE-4FD2-F04A-9DE6-8B8C17A2EDFF}" srcOrd="0" destOrd="0" presId="urn:microsoft.com/office/officeart/2008/layout/HorizontalMultiLevelHierarchy"/>
    <dgm:cxn modelId="{AF000CA0-D745-DB41-B6AC-616150AB1655}" type="presParOf" srcId="{2B84E221-3E9D-C54F-AE01-A2328E77B560}" destId="{623C4D5D-3E07-3D42-82AC-5D4E780ACEB3}" srcOrd="1" destOrd="0" presId="urn:microsoft.com/office/officeart/2008/layout/HorizontalMultiLevelHierarchy"/>
    <dgm:cxn modelId="{67687B74-03EE-434D-97D5-8C95B6EC5262}" type="presParOf" srcId="{020233B5-FE32-B341-8A6D-D6A2F5EB548A}" destId="{CE06440C-239F-6B43-B480-20492C5F7D81}" srcOrd="2" destOrd="0" presId="urn:microsoft.com/office/officeart/2008/layout/HorizontalMultiLevelHierarchy"/>
    <dgm:cxn modelId="{E82C02D4-B24B-9C4E-99C1-DE8BF381FF99}" type="presParOf" srcId="{CE06440C-239F-6B43-B480-20492C5F7D81}" destId="{F274236F-9352-C64D-BEF7-86B4E8845DBB}" srcOrd="0" destOrd="0" presId="urn:microsoft.com/office/officeart/2008/layout/HorizontalMultiLevelHierarchy"/>
    <dgm:cxn modelId="{6ABFFC07-1121-EC43-8C92-B3551B193007}" type="presParOf" srcId="{020233B5-FE32-B341-8A6D-D6A2F5EB548A}" destId="{A56BD29C-9412-154E-8141-94E4EE4E75F4}" srcOrd="3" destOrd="0" presId="urn:microsoft.com/office/officeart/2008/layout/HorizontalMultiLevelHierarchy"/>
    <dgm:cxn modelId="{E399F4A8-92B9-C04E-91D8-9C11C4197CBA}" type="presParOf" srcId="{A56BD29C-9412-154E-8141-94E4EE4E75F4}" destId="{89FAAD18-2C26-9847-A339-0D1FA69019AF}" srcOrd="0" destOrd="0" presId="urn:microsoft.com/office/officeart/2008/layout/HorizontalMultiLevelHierarchy"/>
    <dgm:cxn modelId="{C68EECCE-E16F-1D49-8603-92BBAEA717F1}" type="presParOf" srcId="{A56BD29C-9412-154E-8141-94E4EE4E75F4}" destId="{35AA811E-3FCA-D846-9AE9-B8AA26E3E237}" srcOrd="1" destOrd="0" presId="urn:microsoft.com/office/officeart/2008/layout/HorizontalMultiLevelHierarchy"/>
    <dgm:cxn modelId="{D47B32F1-78C4-2B4D-9A2E-D7BA2510F15E}" type="presParOf" srcId="{020233B5-FE32-B341-8A6D-D6A2F5EB548A}" destId="{4527070E-9295-A949-8838-FF299509AF34}" srcOrd="4" destOrd="0" presId="urn:microsoft.com/office/officeart/2008/layout/HorizontalMultiLevelHierarchy"/>
    <dgm:cxn modelId="{9EB412D0-F7C6-3A41-8BD8-1AEF47D7098A}" type="presParOf" srcId="{4527070E-9295-A949-8838-FF299509AF34}" destId="{42F42E91-0520-2C4B-B4F6-39E40C88A5B7}" srcOrd="0" destOrd="0" presId="urn:microsoft.com/office/officeart/2008/layout/HorizontalMultiLevelHierarchy"/>
    <dgm:cxn modelId="{2392021D-4C79-DF42-9C85-A1BCE93B71BC}" type="presParOf" srcId="{020233B5-FE32-B341-8A6D-D6A2F5EB548A}" destId="{8D0D0590-F9A9-814E-9F4E-D03CCDD1F00E}" srcOrd="5" destOrd="0" presId="urn:microsoft.com/office/officeart/2008/layout/HorizontalMultiLevelHierarchy"/>
    <dgm:cxn modelId="{AD435241-E36E-D048-9BD2-6ACFAC3EA875}" type="presParOf" srcId="{8D0D0590-F9A9-814E-9F4E-D03CCDD1F00E}" destId="{BF1AE467-8018-7F43-A334-D35911CA3D61}" srcOrd="0" destOrd="0" presId="urn:microsoft.com/office/officeart/2008/layout/HorizontalMultiLevelHierarchy"/>
    <dgm:cxn modelId="{1E6A0FAF-78EE-B941-978E-8A4953C4ACE6}" type="presParOf" srcId="{8D0D0590-F9A9-814E-9F4E-D03CCDD1F00E}" destId="{07BBEDE7-9FA1-2A48-B7BA-E72905A75F3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F36BD-C578-944E-BFB4-A826219A359D}" type="datetimeFigureOut">
              <a:rPr lang="en-US" smtClean="0"/>
              <a:t>4/21/2017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7B752-9A01-2A4C-B3B0-37B47AB32F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6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an_brai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Glutaminase" TargetMode="External"/><Relationship Id="rId4" Type="http://schemas.openxmlformats.org/officeDocument/2006/relationships/hyperlink" Target="https://en.wikipedia.org/wiki/Glutamate-glutamine_cycle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tabolic_pathwa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Glutamate-glutamine_cycle#cite_note-Bak-2" TargetMode="External"/><Relationship Id="rId5" Type="http://schemas.openxmlformats.org/officeDocument/2006/relationships/hyperlink" Target="https://en.wikipedia.org/wiki/Glial_cells" TargetMode="External"/><Relationship Id="rId4" Type="http://schemas.openxmlformats.org/officeDocument/2006/relationships/hyperlink" Target="https://en.wikipedia.org/wiki/Astrocytes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accounting in total for well over 90% of the synaptic connections in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uman brain"/>
              </a:rPr>
              <a:t>human brain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dirty="0" smtClean="0"/>
              <a:t> as part of the </a:t>
            </a:r>
            <a:r>
              <a:rPr lang="en-US" sz="1200" dirty="0" smtClean="0">
                <a:hlinkClick r:id="rId4" tooltip="Glutamate-glutamine cycle"/>
              </a:rPr>
              <a:t>glutamate-glutamine cycle</a:t>
            </a:r>
            <a:r>
              <a:rPr lang="en-US" sz="1200" dirty="0" smtClean="0"/>
              <a:t> by the enzyme </a:t>
            </a:r>
            <a:r>
              <a:rPr lang="en-US" sz="1200" dirty="0" smtClean="0">
                <a:hlinkClick r:id="rId5" tooltip="Glutaminase"/>
              </a:rPr>
              <a:t>glutaminase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43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disagreement might be due to the intensity and duration of stress and the animal species.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88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25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and learning are so closely connected that people often confuse them with each other, 2 different phenomena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is essential to all learning, because it lets you store and retrieve the information that you learn. Memory is basically nothing more than the record left by a learning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39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40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hippocampus and cerebral cortex are brain regions crucial for learning and memory.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528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2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 test subjects were divided into six groups depending on the active avoidance response number on the sixth trial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91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the same brain region, the loss of VGLUT1 function could be compensated for by VGLUT2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1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93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glutamate/GABA-glutamine cycle is a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tabolic pathway"/>
              </a:rPr>
              <a:t>metabolic pathway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describes the release of glutamate or GABA from neurons which are then taken up into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strocytes"/>
              </a:rPr>
              <a:t>astrocytes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(star shaped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lial cells"/>
              </a:rPr>
              <a:t>glial cells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In return, astrocytes release glutamine to be taken up into neurons for use as a precursor to the synthesis of glutamate or GABA.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[2]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44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Multiple lines of evidence have supported a critical role for the glutamatergic system in the pathophysiology of depression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33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habituate them to consumption of a sucrose,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41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 effectively alleviated the depressive-like behavior of rats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82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69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Ketamine reverses symptoms of depression…however…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Ketamine may result in learning impairments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40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 effectively alleviated the depressive-like behavior of rats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1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3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63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8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1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pregnant rats of MPS and LPS group were separately exposed to restraint stress on days 7–13, 14–20 of pregnancy three times daily for 45 min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prevent habituation of animals to the daily procedure, restraint periods were randomly shifted.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The restraint device was a transparent plastic tube with air holes for breathing and closed end.</a:t>
            </a:r>
          </a:p>
          <a:p>
            <a:r>
              <a:rPr lang="en-US" dirty="0" smtClean="0"/>
              <a:t>The pregnant rats of the CON were left undisturbed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7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58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Furthermore, research has discovered that prenatal restraint stress produced an increase in immobility time in female mice offspring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7B752-9A01-2A4C-B3B0-37B47AB32FA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2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0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697" y="1871132"/>
            <a:ext cx="6813894" cy="1515533"/>
          </a:xfrm>
        </p:spPr>
        <p:txBody>
          <a:bodyPr anchor="b">
            <a:noAutofit/>
          </a:bodyPr>
          <a:lstStyle>
            <a:lvl1pPr algn="ctr">
              <a:defRPr sz="5398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697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099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54" y="5037663"/>
            <a:ext cx="897233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696" y="5037663"/>
            <a:ext cx="5213277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68" y="5037663"/>
            <a:ext cx="551023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698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3" cy="566738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00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28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1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28" y="4343400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370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76" y="3352800"/>
            <a:ext cx="8836900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99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00"/>
            <a:ext cx="9607163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07" y="282787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06" y="4140199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1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982132"/>
            <a:ext cx="9293977" cy="2243668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07" y="259926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3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64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4470400"/>
            <a:ext cx="9607167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3429000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3" y="982132"/>
            <a:ext cx="1890403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1" y="982132"/>
            <a:ext cx="7431089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44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3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42" y="3846052"/>
            <a:ext cx="8156565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3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10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34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63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6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799" b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61" y="3243263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4" y="1388534"/>
            <a:ext cx="3717487" cy="1371600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57" y="982132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4" y="3031065"/>
            <a:ext cx="371748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05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1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7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24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1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2" y="0"/>
            <a:ext cx="12226777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1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64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5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4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txStyles>
    <p:titleStyle>
      <a:lvl1pPr algn="ctr" defTabSz="457063" rtl="0" eaLnBrk="1" latinLnBrk="0" hangingPunct="1">
        <a:spcBef>
          <a:spcPct val="0"/>
        </a:spcBef>
        <a:buNone/>
        <a:defRPr sz="4399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3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79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/index.php?title=SLC17A6&amp;action=edit&amp;redlink=1" TargetMode="External"/><Relationship Id="rId3" Type="http://schemas.openxmlformats.org/officeDocument/2006/relationships/hyperlink" Target="https://en.wikipedia.org/wiki/SLC1A2" TargetMode="External"/><Relationship Id="rId7" Type="http://schemas.openxmlformats.org/officeDocument/2006/relationships/hyperlink" Target="https://en.wikipedia.org/wiki/SLC17A7" TargetMode="External"/><Relationship Id="rId2" Type="http://schemas.openxmlformats.org/officeDocument/2006/relationships/hyperlink" Target="https://en.wikipedia.org/wiki/SLC1A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xcitatory_amino-acid_transporter_5" TargetMode="External"/><Relationship Id="rId5" Type="http://schemas.openxmlformats.org/officeDocument/2006/relationships/hyperlink" Target="https://en.wikipedia.org/wiki/Excitatory_amino-acid_transporter_4" TargetMode="External"/><Relationship Id="rId4" Type="http://schemas.openxmlformats.org/officeDocument/2006/relationships/hyperlink" Target="https://en.wikipedia.org/wiki/SLC1A1" TargetMode="External"/><Relationship Id="rId9" Type="http://schemas.openxmlformats.org/officeDocument/2006/relationships/hyperlink" Target="https://en.wikipedia.org/wiki/SLC17A8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697" y="1659988"/>
            <a:ext cx="6813894" cy="1726677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Glutamate Transporters: Link with Depression, Memory,   Learning &amp; Fixes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Decision Making During Depression</a:t>
            </a:r>
          </a:p>
          <a:p>
            <a:r>
              <a:rPr lang="en-US" dirty="0" smtClean="0"/>
              <a:t>Spring 2017, BioL-792</a:t>
            </a:r>
          </a:p>
          <a:p>
            <a:r>
              <a:rPr lang="en-US" dirty="0" smtClean="0"/>
              <a:t>Atia B. Amin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04" y="2696703"/>
            <a:ext cx="3177152" cy="12708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Glutamate Transporters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30" y="242765"/>
            <a:ext cx="5813611" cy="6240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95" y="282576"/>
            <a:ext cx="9082006" cy="6321425"/>
          </a:xfrm>
        </p:spPr>
      </p:pic>
      <p:sp>
        <p:nvSpPr>
          <p:cNvPr id="2" name="Down Arrow 1"/>
          <p:cNvSpPr/>
          <p:nvPr/>
        </p:nvSpPr>
        <p:spPr>
          <a:xfrm>
            <a:off x="9350477" y="4218039"/>
            <a:ext cx="265471" cy="65876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711677" y="6088551"/>
            <a:ext cx="265471" cy="65876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260341" y="997222"/>
            <a:ext cx="3123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= Less Activity at AMPAR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60341" y="652910"/>
            <a:ext cx="270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= Less </a:t>
            </a:r>
            <a:r>
              <a:rPr lang="en-US" sz="16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Glu</a:t>
            </a:r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Reuptake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821767" y="3565482"/>
            <a:ext cx="265471" cy="65876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3181098" y="4282331"/>
            <a:ext cx="265471" cy="65876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23991" y="4359311"/>
            <a:ext cx="666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</a:rPr>
              <a:t>Syp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60165" y="2018875"/>
            <a:ext cx="335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= Less </a:t>
            </a:r>
            <a:r>
              <a:rPr lang="en-US" sz="16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Glu</a:t>
            </a:r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Release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9350477" y="4220659"/>
            <a:ext cx="265471" cy="658761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618132" y="4250465"/>
            <a:ext cx="2225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Britannic Bold" panose="020B0903060703020204" pitchFamily="34" charset="0"/>
              </a:rPr>
              <a:t>Ketamine</a:t>
            </a:r>
            <a:endParaRPr lang="en-US" sz="3600" dirty="0">
              <a:solidFill>
                <a:srgbClr val="00B05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60165" y="2310433"/>
            <a:ext cx="335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= More </a:t>
            </a:r>
            <a:r>
              <a:rPr lang="en-US" sz="1600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Glu</a:t>
            </a:r>
            <a:r>
              <a:rPr lang="en-US" sz="1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Reuptake</a:t>
            </a:r>
            <a:endParaRPr lang="en-US" sz="1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86741" y="4287974"/>
            <a:ext cx="265471" cy="65876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77148" y="6581423"/>
            <a:ext cx="834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B050"/>
                </a:solidFill>
              </a:rPr>
              <a:t>Chen, Z.-b. and T.-d. Yang (2005). "Effect of ketamine on apoptosis and </a:t>
            </a:r>
            <a:r>
              <a:rPr lang="en-US" sz="800" dirty="0" err="1">
                <a:solidFill>
                  <a:srgbClr val="00B050"/>
                </a:solidFill>
              </a:rPr>
              <a:t>synaptophysin</a:t>
            </a:r>
            <a:r>
              <a:rPr lang="en-US" sz="800" dirty="0">
                <a:solidFill>
                  <a:srgbClr val="00B050"/>
                </a:solidFill>
              </a:rPr>
              <a:t> expression in hippocampal neural cell of SD infant rats [J]." </a:t>
            </a:r>
            <a:r>
              <a:rPr lang="en-US" sz="800" u="sng" dirty="0" err="1">
                <a:solidFill>
                  <a:srgbClr val="00B050"/>
                </a:solidFill>
              </a:rPr>
              <a:t>Acta</a:t>
            </a:r>
            <a:r>
              <a:rPr lang="en-US" sz="800" u="sng" dirty="0">
                <a:solidFill>
                  <a:srgbClr val="00B050"/>
                </a:solidFill>
              </a:rPr>
              <a:t> </a:t>
            </a:r>
            <a:r>
              <a:rPr lang="en-US" sz="800" u="sng" dirty="0" err="1">
                <a:solidFill>
                  <a:srgbClr val="00B050"/>
                </a:solidFill>
              </a:rPr>
              <a:t>Academiae</a:t>
            </a:r>
            <a:r>
              <a:rPr lang="en-US" sz="800" u="sng" dirty="0">
                <a:solidFill>
                  <a:srgbClr val="00B050"/>
                </a:solidFill>
              </a:rPr>
              <a:t> </a:t>
            </a:r>
            <a:r>
              <a:rPr lang="en-US" sz="800" u="sng" dirty="0" err="1">
                <a:solidFill>
                  <a:srgbClr val="00B050"/>
                </a:solidFill>
              </a:rPr>
              <a:t>Medicinae</a:t>
            </a:r>
            <a:r>
              <a:rPr lang="en-US" sz="800" u="sng" dirty="0">
                <a:solidFill>
                  <a:srgbClr val="00B050"/>
                </a:solidFill>
              </a:rPr>
              <a:t> </a:t>
            </a:r>
            <a:r>
              <a:rPr lang="en-US" sz="800" u="sng" dirty="0" err="1">
                <a:solidFill>
                  <a:srgbClr val="00B050"/>
                </a:solidFill>
              </a:rPr>
              <a:t>Militaris</a:t>
            </a:r>
            <a:r>
              <a:rPr lang="en-US" sz="800" u="sng" dirty="0">
                <a:solidFill>
                  <a:srgbClr val="00B050"/>
                </a:solidFill>
              </a:rPr>
              <a:t> </a:t>
            </a:r>
            <a:r>
              <a:rPr lang="en-US" sz="800" u="sng" dirty="0" err="1">
                <a:solidFill>
                  <a:srgbClr val="00B050"/>
                </a:solidFill>
              </a:rPr>
              <a:t>Tertiae</a:t>
            </a:r>
            <a:r>
              <a:rPr lang="en-US" sz="800" u="sng" dirty="0">
                <a:solidFill>
                  <a:srgbClr val="00B050"/>
                </a:solidFill>
              </a:rPr>
              <a:t> </a:t>
            </a:r>
            <a:r>
              <a:rPr lang="en-US" sz="800" b="1" u="sng" dirty="0">
                <a:solidFill>
                  <a:srgbClr val="00B050"/>
                </a:solidFill>
              </a:rPr>
              <a:t>20</a:t>
            </a:r>
            <a:r>
              <a:rPr lang="en-US" sz="800" u="sng" dirty="0">
                <a:solidFill>
                  <a:srgbClr val="00B050"/>
                </a:solidFill>
              </a:rPr>
              <a:t>: 011.</a:t>
            </a:r>
          </a:p>
          <a:p>
            <a:r>
              <a:rPr lang="en-US" sz="800" dirty="0" err="1">
                <a:solidFill>
                  <a:srgbClr val="00B050"/>
                </a:solidFill>
              </a:rPr>
              <a:t>Maeng</a:t>
            </a:r>
            <a:r>
              <a:rPr lang="en-US" sz="800" dirty="0">
                <a:solidFill>
                  <a:srgbClr val="00B050"/>
                </a:solidFill>
              </a:rPr>
              <a:t>, S., et al. (2008). "Cellular Mechanisms Underlying the Antidepressant Effects of Ketamine: Role of </a:t>
            </a:r>
            <a:r>
              <a:rPr lang="el-GR" sz="800" dirty="0">
                <a:solidFill>
                  <a:srgbClr val="00B050"/>
                </a:solidFill>
              </a:rPr>
              <a:t>α-</a:t>
            </a:r>
            <a:r>
              <a:rPr lang="en-US" sz="800" dirty="0">
                <a:solidFill>
                  <a:srgbClr val="00B050"/>
                </a:solidFill>
              </a:rPr>
              <a:t>Amino-3-Hydroxy-5-Methylisoxazole-4-Propionic Acid Receptors." </a:t>
            </a:r>
            <a:r>
              <a:rPr lang="en-US" sz="800" u="sng" dirty="0">
                <a:solidFill>
                  <a:srgbClr val="00B050"/>
                </a:solidFill>
              </a:rPr>
              <a:t>Biological psychiatry </a:t>
            </a:r>
            <a:r>
              <a:rPr lang="en-US" sz="800" b="1" u="sng" dirty="0">
                <a:solidFill>
                  <a:srgbClr val="00B050"/>
                </a:solidFill>
              </a:rPr>
              <a:t>63</a:t>
            </a:r>
            <a:r>
              <a:rPr lang="en-US" sz="800" u="sng" dirty="0">
                <a:solidFill>
                  <a:srgbClr val="00B050"/>
                </a:solidFill>
              </a:rPr>
              <a:t>(4): 349-352</a:t>
            </a:r>
            <a:r>
              <a:rPr lang="en-US" sz="800" u="sng" dirty="0" smtClean="0">
                <a:solidFill>
                  <a:srgbClr val="00B050"/>
                </a:solidFill>
              </a:rPr>
              <a:t>.</a:t>
            </a:r>
          </a:p>
          <a:p>
            <a:r>
              <a:rPr lang="en-US" sz="800" dirty="0">
                <a:solidFill>
                  <a:srgbClr val="00B050"/>
                </a:solidFill>
              </a:rPr>
              <a:t>Huang, L., et al. (2012). "Ketamine potentiates hippocampal neurodegeneration and persistent learning and memory impairment through the </a:t>
            </a:r>
            <a:r>
              <a:rPr lang="en-US" sz="800" dirty="0" err="1">
                <a:solidFill>
                  <a:srgbClr val="00B050"/>
                </a:solidFill>
              </a:rPr>
              <a:t>PKCγ</a:t>
            </a:r>
            <a:r>
              <a:rPr lang="en-US" sz="800" dirty="0">
                <a:solidFill>
                  <a:srgbClr val="00B050"/>
                </a:solidFill>
              </a:rPr>
              <a:t>–ERK signaling pathway in the developing brain." </a:t>
            </a:r>
            <a:r>
              <a:rPr lang="en-US" sz="800" u="sng" dirty="0">
                <a:solidFill>
                  <a:srgbClr val="00B050"/>
                </a:solidFill>
              </a:rPr>
              <a:t>Brain research </a:t>
            </a:r>
            <a:r>
              <a:rPr lang="en-US" sz="800" b="1" u="sng" dirty="0">
                <a:solidFill>
                  <a:srgbClr val="00B050"/>
                </a:solidFill>
              </a:rPr>
              <a:t>1476</a:t>
            </a:r>
            <a:r>
              <a:rPr lang="en-US" sz="800" u="sng" dirty="0">
                <a:solidFill>
                  <a:srgbClr val="00B050"/>
                </a:solidFill>
              </a:rPr>
              <a:t>: 164-171</a:t>
            </a:r>
            <a:r>
              <a:rPr lang="en-US" sz="800" u="sng" dirty="0" smtClean="0">
                <a:solidFill>
                  <a:srgbClr val="00B050"/>
                </a:solidFill>
              </a:rPr>
              <a:t>.</a:t>
            </a:r>
            <a:endParaRPr lang="en-US" sz="800" u="sng" dirty="0">
              <a:solidFill>
                <a:srgbClr val="00B050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3711675" y="6088975"/>
            <a:ext cx="265471" cy="658761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260162" y="2615233"/>
            <a:ext cx="335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= More Activity at AMPAR</a:t>
            </a:r>
            <a:endParaRPr lang="en-US" sz="1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6569" y="-123828"/>
            <a:ext cx="334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ookman Old Style" panose="02050604050505020204" pitchFamily="18" charset="0"/>
              </a:rPr>
              <a:t>HIPPOCAMPUS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6428584" y="5958513"/>
            <a:ext cx="265471" cy="65876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704157" y="6105567"/>
            <a:ext cx="1904383" cy="37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NMDA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54516" y="3140170"/>
            <a:ext cx="335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= Learning Impairment?</a:t>
            </a:r>
            <a:endParaRPr lang="en-US" sz="1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54519" y="1290741"/>
            <a:ext cx="3350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= Less </a:t>
            </a:r>
            <a:r>
              <a:rPr lang="en-US" sz="16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Glu</a:t>
            </a:r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in Synaptic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Vesicles</a:t>
            </a: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3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9" grpId="0"/>
      <p:bldP spid="20" grpId="0" animBg="1"/>
      <p:bldP spid="21" grpId="0"/>
      <p:bldP spid="23" grpId="0" animBg="1"/>
      <p:bldP spid="24" grpId="0"/>
      <p:bldP spid="25" grpId="0"/>
      <p:bldP spid="2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2556932"/>
            <a:ext cx="36426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Is Ketamine an Appropriate Treatment?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6" y="1098896"/>
            <a:ext cx="44069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430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4"/>
            <a:ext cx="9598696" cy="784674"/>
          </a:xfrm>
        </p:spPr>
        <p:txBody>
          <a:bodyPr/>
          <a:lstStyle/>
          <a:p>
            <a:pPr algn="l"/>
            <a:r>
              <a:rPr lang="en-US" dirty="0" smtClean="0"/>
              <a:t>Take-Home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5" y="1890794"/>
            <a:ext cx="9383268" cy="40140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Prenatal Stress produces a negative effect on the glutamate-glutamine cycle by interfering with EAAT and AMPAR activity.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r>
              <a:rPr lang="en-US" dirty="0" smtClean="0"/>
              <a:t>Learning impairments may involve an upset in the glutamate-glutamine cycle by upsetting VGLUT and Syp activity.</a:t>
            </a:r>
          </a:p>
          <a:p>
            <a:endParaRPr lang="en-US" dirty="0" smtClean="0"/>
          </a:p>
          <a:p>
            <a:r>
              <a:rPr lang="en-US" dirty="0" smtClean="0"/>
              <a:t>Ketamine may promote healthy glutamate transmission during depression through its actions on EAATs.</a:t>
            </a:r>
          </a:p>
        </p:txBody>
      </p:sp>
    </p:spTree>
    <p:extLst>
      <p:ext uri="{BB962C8B-B14F-4D97-AF65-F5344CB8AC3E}">
        <p14:creationId xmlns:p14="http://schemas.microsoft.com/office/powerpoint/2010/main" val="14064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42" y="763992"/>
            <a:ext cx="3557847" cy="4346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14" y="2937279"/>
            <a:ext cx="3476568" cy="3640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1950" y="2028300"/>
            <a:ext cx="304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Questions?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9027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79563"/>
            <a:ext cx="9598696" cy="914399"/>
          </a:xfrm>
        </p:spPr>
        <p:txBody>
          <a:bodyPr/>
          <a:lstStyle/>
          <a:p>
            <a:r>
              <a:rPr lang="en-US" b="1" dirty="0" smtClean="0"/>
              <a:t>Glutamate-Glutamine Cycle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5" y="1500996"/>
            <a:ext cx="10040044" cy="489980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Important to maintain adequate </a:t>
            </a:r>
            <a:r>
              <a:rPr lang="en-US" sz="2800" dirty="0"/>
              <a:t>supply of the </a:t>
            </a:r>
            <a:r>
              <a:rPr lang="en-US" sz="2800" dirty="0" smtClean="0"/>
              <a:t>glutamate in CNS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There </a:t>
            </a:r>
            <a:r>
              <a:rPr lang="en-US" sz="2800" dirty="0"/>
              <a:t>are three </a:t>
            </a:r>
            <a:r>
              <a:rPr lang="en-US" sz="2800" dirty="0" smtClean="0"/>
              <a:t>steps, </a:t>
            </a:r>
            <a:r>
              <a:rPr lang="en-US" sz="2800" dirty="0"/>
              <a:t>as follows:</a:t>
            </a:r>
          </a:p>
          <a:p>
            <a:pPr marL="914263" lvl="1" indent="-457200">
              <a:buFont typeface="+mj-lt"/>
              <a:buAutoNum type="arabicPeriod"/>
            </a:pPr>
            <a:r>
              <a:rPr lang="en-US" sz="2800" dirty="0"/>
              <a:t>Uptake into the postsynaptic </a:t>
            </a:r>
            <a:r>
              <a:rPr lang="en-US" sz="2800" dirty="0" smtClean="0"/>
              <a:t>compartment</a:t>
            </a:r>
            <a:endParaRPr lang="en-US" sz="2800" dirty="0"/>
          </a:p>
          <a:p>
            <a:pPr marL="914263" lvl="1" indent="-457200">
              <a:buFont typeface="+mj-lt"/>
              <a:buAutoNum type="arabicPeriod"/>
            </a:pPr>
            <a:r>
              <a:rPr lang="en-US" sz="2800" dirty="0"/>
              <a:t>Re-uptake into the presynaptic </a:t>
            </a:r>
            <a:r>
              <a:rPr lang="en-US" sz="2800" dirty="0" smtClean="0"/>
              <a:t>compartment</a:t>
            </a:r>
          </a:p>
          <a:p>
            <a:pPr marL="914263" lvl="1" indent="-457200">
              <a:buFont typeface="+mj-lt"/>
              <a:buAutoNum type="arabicPeriod"/>
            </a:pPr>
            <a:r>
              <a:rPr lang="en-US" sz="2800" dirty="0" smtClean="0"/>
              <a:t>Uptake </a:t>
            </a:r>
            <a:r>
              <a:rPr lang="en-US" sz="2800" dirty="0"/>
              <a:t>into a third, </a:t>
            </a:r>
            <a:r>
              <a:rPr lang="en-US" sz="2800" dirty="0" smtClean="0"/>
              <a:t>non neuronal compartment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93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itle 4"/>
          <p:cNvSpPr>
            <a:spLocks noGrp="1"/>
          </p:cNvSpPr>
          <p:nvPr>
            <p:ph type="title"/>
          </p:nvPr>
        </p:nvSpPr>
        <p:spPr>
          <a:xfrm>
            <a:off x="1295065" y="232475"/>
            <a:ext cx="9598696" cy="1069383"/>
          </a:xfrm>
        </p:spPr>
        <p:txBody>
          <a:bodyPr>
            <a:normAutofit/>
          </a:bodyPr>
          <a:lstStyle/>
          <a:p>
            <a:r>
              <a:rPr lang="en-US" dirty="0" smtClean="0"/>
              <a:t>Glutamate-Glutamine Cycle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7" y="1472338"/>
            <a:ext cx="6859514" cy="5043253"/>
          </a:xfrm>
        </p:spPr>
      </p:pic>
      <p:sp>
        <p:nvSpPr>
          <p:cNvPr id="2" name="TextBox 1"/>
          <p:cNvSpPr txBox="1"/>
          <p:nvPr/>
        </p:nvSpPr>
        <p:spPr>
          <a:xfrm>
            <a:off x="790414" y="1906291"/>
            <a:ext cx="33631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three steps, as follows:</a:t>
            </a:r>
          </a:p>
          <a:p>
            <a:pPr marL="914263" lvl="1" indent="-457200">
              <a:buFont typeface="+mj-lt"/>
              <a:buAutoNum type="arabicPeriod"/>
            </a:pPr>
            <a:r>
              <a:rPr lang="en-US" sz="2400" dirty="0"/>
              <a:t>Uptake into the postsynaptic compartment</a:t>
            </a:r>
          </a:p>
          <a:p>
            <a:pPr marL="914263" lvl="1" indent="-457200">
              <a:buFont typeface="+mj-lt"/>
              <a:buAutoNum type="arabicPeriod"/>
            </a:pPr>
            <a:r>
              <a:rPr lang="en-US" sz="2400" dirty="0"/>
              <a:t>Re-uptake into the presynaptic compartment</a:t>
            </a:r>
          </a:p>
          <a:p>
            <a:pPr marL="914263" lvl="1" indent="-457200">
              <a:buFont typeface="+mj-lt"/>
              <a:buAutoNum type="arabicPeriod"/>
            </a:pPr>
            <a:r>
              <a:rPr lang="en-US" sz="2400" dirty="0"/>
              <a:t>Uptake into a third, non neuronal compartment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64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04157"/>
            <a:ext cx="9598696" cy="99604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Physiological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600200"/>
            <a:ext cx="9271336" cy="50291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The Functions include</a:t>
            </a:r>
            <a:r>
              <a:rPr lang="en-US" sz="2400" dirty="0" smtClean="0"/>
              <a:t>,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Memory and learning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Memory </a:t>
            </a:r>
            <a:r>
              <a:rPr lang="en-US" sz="2400" dirty="0"/>
              <a:t>Creation and </a:t>
            </a:r>
            <a:r>
              <a:rPr lang="en-US" sz="2400" dirty="0" smtClean="0"/>
              <a:t>Management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Messaging </a:t>
            </a:r>
            <a:r>
              <a:rPr lang="en-US" sz="2400" dirty="0"/>
              <a:t>for Body </a:t>
            </a:r>
            <a:endParaRPr lang="en-US" sz="2400" dirty="0" smtClean="0"/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Human </a:t>
            </a:r>
            <a:r>
              <a:rPr lang="en-US" sz="2400" dirty="0"/>
              <a:t>Thought </a:t>
            </a:r>
            <a:r>
              <a:rPr lang="en-US" sz="2400" dirty="0" smtClean="0"/>
              <a:t>Process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Glutamate pathways are linked to many other neurotransmitter pathways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Found throughout the brain and spinal cord in neurons and glia</a:t>
            </a:r>
          </a:p>
          <a:p>
            <a:pPr lvl="1">
              <a:lnSpc>
                <a:spcPct val="150000"/>
              </a:lnSpc>
            </a:pPr>
            <a:endParaRPr lang="en-US" sz="2400" dirty="0"/>
          </a:p>
          <a:p>
            <a:pPr>
              <a:buFont typeface="Wingdings" charset="2"/>
              <a:buChar char="Ø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5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293474" y="2090057"/>
            <a:ext cx="3717487" cy="267788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 are the effects of glutamate imbalance?</a:t>
            </a:r>
            <a:endParaRPr lang="en-US" sz="3600" b="1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69" y="1460500"/>
            <a:ext cx="4914900" cy="3937000"/>
          </a:xfrm>
        </p:spPr>
      </p:pic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>
          <a:xfrm>
            <a:off x="1293474" y="2090056"/>
            <a:ext cx="3717487" cy="2677887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626534"/>
            <a:ext cx="9598696" cy="74506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Effects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064" y="1371600"/>
            <a:ext cx="9598696" cy="5486399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sz="3200" dirty="0" smtClean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3200" dirty="0" smtClean="0"/>
              <a:t>Glutamatergic </a:t>
            </a:r>
            <a:r>
              <a:rPr lang="en-US" sz="3200" dirty="0"/>
              <a:t>system </a:t>
            </a:r>
            <a:r>
              <a:rPr lang="en-US" sz="3200" dirty="0" smtClean="0"/>
              <a:t>dysfunction in major </a:t>
            </a:r>
            <a:r>
              <a:rPr lang="en-US" sz="3200" dirty="0"/>
              <a:t>depression (MD) and bipolar disorder (</a:t>
            </a:r>
            <a:r>
              <a:rPr lang="en-US" sz="3200" dirty="0" smtClean="0"/>
              <a:t>BPD)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sz="3200" dirty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3200" dirty="0"/>
              <a:t>G</a:t>
            </a:r>
            <a:r>
              <a:rPr lang="en-US" sz="3200" dirty="0" smtClean="0"/>
              <a:t>lutamate accumulate in </a:t>
            </a:r>
            <a:r>
              <a:rPr lang="en-US" sz="3200" dirty="0"/>
              <a:t>the extracellular fluid at high </a:t>
            </a:r>
            <a:r>
              <a:rPr lang="en-US" sz="3200" dirty="0" smtClean="0"/>
              <a:t>concentration leads to neuronal cell death</a:t>
            </a:r>
          </a:p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3200" dirty="0" smtClean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3200" dirty="0"/>
              <a:t>Increased glutamate levels </a:t>
            </a:r>
            <a:r>
              <a:rPr lang="en-US" sz="3200" dirty="0" smtClean="0"/>
              <a:t>found </a:t>
            </a:r>
            <a:r>
              <a:rPr lang="en-US" sz="3200" dirty="0"/>
              <a:t>in the hippocampus and amygdala in preclinical stress </a:t>
            </a:r>
            <a:r>
              <a:rPr lang="en-US" sz="3200" dirty="0" smtClean="0"/>
              <a:t>models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sz="32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295064" y="6011333"/>
            <a:ext cx="9598696" cy="457200"/>
          </a:xfrm>
        </p:spPr>
        <p:txBody>
          <a:bodyPr/>
          <a:lstStyle/>
          <a:p>
            <a:pPr algn="r"/>
            <a:r>
              <a:rPr lang="en-US" sz="2000" dirty="0"/>
              <a:t>(Paul and Skolnick, 2003; Reznikov et al., 2007) </a:t>
            </a:r>
          </a:p>
        </p:txBody>
      </p:sp>
    </p:spTree>
    <p:extLst>
      <p:ext uri="{BB962C8B-B14F-4D97-AF65-F5344CB8AC3E}">
        <p14:creationId xmlns:p14="http://schemas.microsoft.com/office/powerpoint/2010/main" val="19429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939657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Hypothesis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3" y="2665709"/>
            <a:ext cx="9476259" cy="2743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E</a:t>
            </a:r>
            <a:r>
              <a:rPr lang="en-US" sz="3200" b="1" dirty="0" smtClean="0"/>
              <a:t>xpression of glutamate transporters might be related to depression like behavior, acquisition </a:t>
            </a:r>
            <a:r>
              <a:rPr lang="en-US" sz="3200" b="1" smtClean="0"/>
              <a:t>and impairment in </a:t>
            </a:r>
            <a:r>
              <a:rPr lang="en-US" sz="3200" b="1" dirty="0" smtClean="0"/>
              <a:t>memory and learning and antidepressant effect of ketamine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9037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91887"/>
            <a:ext cx="9598696" cy="10286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Topic Paper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420587"/>
            <a:ext cx="9598696" cy="17290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latin typeface="Cambria" charset="0"/>
                <a:ea typeface="Cambria" charset="0"/>
                <a:cs typeface="Cambria" charset="0"/>
              </a:rPr>
              <a:t>          INVOLVEMENT 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OF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PGLUR1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EAAT2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 AND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EAAT3</a:t>
            </a:r>
            <a:r>
              <a:rPr lang="en-US" sz="3200" b="1" dirty="0">
                <a:latin typeface="Cambria" charset="0"/>
                <a:ea typeface="Cambria" charset="0"/>
                <a:cs typeface="Cambria" charset="0"/>
              </a:rPr>
              <a:t> IN OFFSPRING DEPRESSION INDUCED BY </a:t>
            </a:r>
            <a:r>
              <a:rPr lang="en-US" sz="3200" b="1" dirty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PRENATAL STRESS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0" y="3304114"/>
            <a:ext cx="5668440" cy="317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57" y="3304114"/>
            <a:ext cx="4663441" cy="3112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3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72534"/>
            <a:ext cx="9598696" cy="1016000"/>
          </a:xfrm>
        </p:spPr>
        <p:txBody>
          <a:bodyPr/>
          <a:lstStyle/>
          <a:p>
            <a:r>
              <a:rPr lang="en-US" dirty="0" smtClean="0"/>
              <a:t>Two Hypothesis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222205"/>
              </p:ext>
            </p:extLst>
          </p:nvPr>
        </p:nvGraphicFramePr>
        <p:xfrm>
          <a:off x="762000" y="1388533"/>
          <a:ext cx="11108267" cy="513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15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74134"/>
            <a:ext cx="9598696" cy="1032934"/>
          </a:xfrm>
        </p:spPr>
        <p:txBody>
          <a:bodyPr/>
          <a:lstStyle/>
          <a:p>
            <a:pPr algn="l"/>
            <a:r>
              <a:rPr lang="en-US" b="1" dirty="0" smtClean="0"/>
              <a:t>Prenatal Stress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744133"/>
            <a:ext cx="4826000" cy="4351867"/>
          </a:xfrm>
        </p:spPr>
        <p:txBody>
          <a:bodyPr>
            <a:noAutofit/>
          </a:bodyPr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tress </a:t>
            </a:r>
            <a:r>
              <a:rPr lang="en-US" sz="2400" b="1" dirty="0"/>
              <a:t>that a mother experiences during her pregnancy </a:t>
            </a:r>
            <a:endParaRPr lang="en-US" sz="2400" b="1" dirty="0" smtClean="0"/>
          </a:p>
          <a:p>
            <a:r>
              <a:rPr lang="en-US" sz="2400" dirty="0" smtClean="0"/>
              <a:t>It can be,</a:t>
            </a:r>
          </a:p>
          <a:p>
            <a:pPr lvl="1"/>
            <a:r>
              <a:rPr lang="en-US" sz="2400" b="1" i="1" dirty="0" smtClean="0"/>
              <a:t>Chronic</a:t>
            </a:r>
            <a:r>
              <a:rPr lang="en-US" sz="2400" dirty="0"/>
              <a:t>, linked to ongoing events in a woman’s </a:t>
            </a:r>
            <a:r>
              <a:rPr lang="en-US" sz="2400" dirty="0" smtClean="0"/>
              <a:t>life</a:t>
            </a:r>
            <a:r>
              <a:rPr lang="en-US" sz="2400" dirty="0"/>
              <a:t> </a:t>
            </a:r>
            <a:endParaRPr lang="en-US" sz="2400" dirty="0" smtClean="0"/>
          </a:p>
          <a:p>
            <a:pPr lvl="1"/>
            <a:r>
              <a:rPr lang="en-US" sz="2400" b="1" i="1" dirty="0" smtClean="0"/>
              <a:t>Acute</a:t>
            </a:r>
            <a:r>
              <a:rPr lang="en-US" sz="2400" dirty="0"/>
              <a:t>, </a:t>
            </a:r>
            <a:r>
              <a:rPr lang="en-US" sz="2400" dirty="0" smtClean="0"/>
              <a:t>linked </a:t>
            </a:r>
            <a:r>
              <a:rPr lang="en-US" sz="2400" dirty="0"/>
              <a:t>to sudden changes in </a:t>
            </a:r>
            <a:r>
              <a:rPr lang="en-US" sz="2400" dirty="0" smtClean="0"/>
              <a:t>routine </a:t>
            </a:r>
            <a:r>
              <a:rPr lang="en-US" sz="2400" dirty="0"/>
              <a:t>or </a:t>
            </a:r>
            <a:r>
              <a:rPr lang="en-US" sz="2400" dirty="0" smtClean="0"/>
              <a:t>environment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9734" y="1507068"/>
            <a:ext cx="4717075" cy="458893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57" y="1507068"/>
            <a:ext cx="4714027" cy="45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50" y="357810"/>
            <a:ext cx="11039063" cy="103489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Glutamate: An Excitatory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 N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eurotransmitter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873" y="1392702"/>
            <a:ext cx="10207900" cy="5114115"/>
          </a:xfrm>
        </p:spPr>
        <p:txBody>
          <a:bodyPr vert="horz" anchor="t">
            <a:normAutofit fontScale="92500"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</a:rPr>
              <a:t>Most abundant neurotransmitter in the</a:t>
            </a:r>
            <a:r>
              <a:rPr lang="en-US" sz="2800" b="1" dirty="0">
                <a:solidFill>
                  <a:schemeClr val="tx1"/>
                </a:solidFill>
              </a:rPr>
              <a:t> </a:t>
            </a:r>
            <a:r>
              <a:rPr lang="en-US" sz="2800" b="1" dirty="0" smtClean="0">
                <a:solidFill>
                  <a:schemeClr val="tx1"/>
                </a:solidFill>
              </a:rPr>
              <a:t>vertebrate nervous system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2800" b="1" dirty="0"/>
              <a:t>The carboxylate anion of glutamic </a:t>
            </a:r>
            <a:r>
              <a:rPr lang="en-US" sz="2800" b="1" dirty="0" smtClean="0"/>
              <a:t>acid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2800" b="1" dirty="0" smtClean="0"/>
              <a:t>It </a:t>
            </a:r>
            <a:r>
              <a:rPr lang="en-US" sz="2800" b="1" dirty="0"/>
              <a:t>is synthesized in the central nervous system from </a:t>
            </a:r>
            <a:r>
              <a:rPr lang="en-US" sz="2800" b="1" dirty="0" smtClean="0"/>
              <a:t>glutamine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2800" b="1" dirty="0" smtClean="0"/>
              <a:t>Glutamine can </a:t>
            </a:r>
            <a:r>
              <a:rPr lang="en-US" sz="2800" b="1" dirty="0"/>
              <a:t>also be converted into </a:t>
            </a:r>
            <a:r>
              <a:rPr lang="en-US" sz="2800" b="1" dirty="0" smtClean="0"/>
              <a:t>glutamate in glutamate-glutamine cycle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7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40267"/>
            <a:ext cx="9728535" cy="1303866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Prenatal Stress and Juvenile Depression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744133"/>
            <a:ext cx="9728534" cy="3454400"/>
          </a:xfrm>
        </p:spPr>
        <p:txBody>
          <a:bodyPr>
            <a:normAutofit/>
          </a:bodyPr>
          <a:lstStyle/>
          <a:p>
            <a:r>
              <a:rPr lang="en-US" sz="2800" dirty="0"/>
              <a:t>R</a:t>
            </a:r>
            <a:r>
              <a:rPr lang="en-US" sz="2800" dirty="0" smtClean="0"/>
              <a:t>aise </a:t>
            </a:r>
            <a:r>
              <a:rPr lang="en-US" sz="2800" dirty="0"/>
              <a:t>the risk of psychiatric </a:t>
            </a:r>
            <a:r>
              <a:rPr lang="en-US" sz="2800" dirty="0" smtClean="0"/>
              <a:t>disorders to offspring, such as</a:t>
            </a:r>
          </a:p>
          <a:p>
            <a:pPr lvl="2"/>
            <a:r>
              <a:rPr lang="en-US" sz="2800" dirty="0"/>
              <a:t>C</a:t>
            </a:r>
            <a:r>
              <a:rPr lang="en-US" sz="2800" dirty="0" smtClean="0"/>
              <a:t>onduct disorder</a:t>
            </a:r>
          </a:p>
          <a:p>
            <a:pPr lvl="2"/>
            <a:r>
              <a:rPr lang="en-US" sz="2800" dirty="0"/>
              <a:t>I</a:t>
            </a:r>
            <a:r>
              <a:rPr lang="en-US" sz="2800" dirty="0" smtClean="0"/>
              <a:t>mpaired </a:t>
            </a:r>
            <a:r>
              <a:rPr lang="en-US" sz="2800" dirty="0"/>
              <a:t>cognitive </a:t>
            </a:r>
            <a:r>
              <a:rPr lang="en-US" sz="2800" dirty="0" smtClean="0"/>
              <a:t>development</a:t>
            </a:r>
          </a:p>
          <a:p>
            <a:pPr lvl="2"/>
            <a:r>
              <a:rPr lang="en-US" sz="2800" dirty="0" smtClean="0"/>
              <a:t>Schizophrenia</a:t>
            </a:r>
          </a:p>
          <a:p>
            <a:pPr lvl="2"/>
            <a:r>
              <a:rPr lang="en-US" sz="2800" dirty="0" smtClean="0"/>
              <a:t>Attention </a:t>
            </a:r>
            <a:r>
              <a:rPr lang="en-US" sz="2800" dirty="0"/>
              <a:t>deficit hyperactivity disorder (ADHD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064" y="5926667"/>
            <a:ext cx="9728534" cy="321733"/>
          </a:xfrm>
        </p:spPr>
        <p:txBody>
          <a:bodyPr/>
          <a:lstStyle/>
          <a:p>
            <a:pPr algn="r"/>
            <a:r>
              <a:rPr lang="en-US" sz="1600" dirty="0"/>
              <a:t>(Bogoch et al., 2007; Field and Diego, 2008; Rice et al., 2010) </a:t>
            </a:r>
          </a:p>
        </p:txBody>
      </p:sp>
    </p:spTree>
    <p:extLst>
      <p:ext uri="{BB962C8B-B14F-4D97-AF65-F5344CB8AC3E}">
        <p14:creationId xmlns:p14="http://schemas.microsoft.com/office/powerpoint/2010/main" val="5372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254001"/>
            <a:ext cx="9598696" cy="1219199"/>
          </a:xfrm>
        </p:spPr>
        <p:txBody>
          <a:bodyPr/>
          <a:lstStyle/>
          <a:p>
            <a:pPr algn="l"/>
            <a:r>
              <a:rPr lang="en-US" dirty="0" smtClean="0"/>
              <a:t>Restraining Rats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63600" y="1676400"/>
            <a:ext cx="4555067" cy="4402667"/>
          </a:xfrm>
        </p:spPr>
        <p:txBody>
          <a:bodyPr>
            <a:normAutofit/>
          </a:bodyPr>
          <a:lstStyle/>
          <a:p>
            <a:r>
              <a:rPr lang="en-US" sz="2400" dirty="0"/>
              <a:t>Sprague–Dawley </a:t>
            </a:r>
            <a:r>
              <a:rPr lang="en-US" sz="2400" dirty="0" smtClean="0"/>
              <a:t>pregnant rats are assigned to </a:t>
            </a:r>
          </a:p>
          <a:p>
            <a:pPr lvl="1"/>
            <a:r>
              <a:rPr lang="en-US" sz="2400" dirty="0" smtClean="0"/>
              <a:t>Mid prenatal stress group </a:t>
            </a:r>
            <a:r>
              <a:rPr lang="en-US" sz="2400" dirty="0"/>
              <a:t>(MPS, n = </a:t>
            </a:r>
            <a:r>
              <a:rPr lang="en-US" sz="2400" dirty="0" smtClean="0"/>
              <a:t>6)</a:t>
            </a:r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ate </a:t>
            </a:r>
            <a:r>
              <a:rPr lang="en-US" sz="2400" dirty="0"/>
              <a:t>prenatal stress group (LPS, n = 6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Control </a:t>
            </a:r>
            <a:r>
              <a:rPr lang="en-US" sz="2400" dirty="0"/>
              <a:t>group (CON, n = 6)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37" y="713496"/>
            <a:ext cx="4004989" cy="5647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3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254001"/>
            <a:ext cx="9598696" cy="1219199"/>
          </a:xfrm>
        </p:spPr>
        <p:txBody>
          <a:bodyPr/>
          <a:lstStyle/>
          <a:p>
            <a:pPr algn="l"/>
            <a:r>
              <a:rPr lang="en-US" b="1" dirty="0" smtClean="0"/>
              <a:t>Tail Suspension Test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95065" y="1642533"/>
            <a:ext cx="4326802" cy="4707467"/>
          </a:xfrm>
        </p:spPr>
        <p:txBody>
          <a:bodyPr>
            <a:noAutofit/>
          </a:bodyPr>
          <a:lstStyle/>
          <a:p>
            <a:r>
              <a:rPr lang="en-US" sz="2800" dirty="0"/>
              <a:t>Ten male and 10 female rats from each group were </a:t>
            </a:r>
            <a:r>
              <a:rPr lang="en-US" sz="2800" dirty="0" smtClean="0"/>
              <a:t>used</a:t>
            </a:r>
          </a:p>
          <a:p>
            <a:r>
              <a:rPr lang="en-US" sz="2800" dirty="0"/>
              <a:t>One-month-old SD rat was hung for 6 min by the tail 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otal </a:t>
            </a:r>
            <a:r>
              <a:rPr lang="en-US" sz="2800" dirty="0"/>
              <a:t>duration of immobility and the latency of immobility were calculated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97" y="1473200"/>
            <a:ext cx="3331848" cy="4782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6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7" y="983340"/>
            <a:ext cx="5776443" cy="392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983340"/>
            <a:ext cx="5957141" cy="39296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1734" y="5300133"/>
            <a:ext cx="1159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Fig. 1. Effects of prenatal stress in the tail suspension test of 1- month-old rat offspring. Immobility time and latency of immobility, shown by control (CON) and MPS and LPS offspring rats at 1 month of age (n = 20, 10 males and 10 females</a:t>
            </a:r>
            <a:r>
              <a:rPr lang="en-US" sz="2000" b="1" dirty="0" smtClean="0"/>
              <a:t>)</a:t>
            </a:r>
            <a:endParaRPr lang="en-US" sz="2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36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762001"/>
            <a:ext cx="9598696" cy="829732"/>
          </a:xfrm>
        </p:spPr>
        <p:txBody>
          <a:bodyPr/>
          <a:lstStyle/>
          <a:p>
            <a:pPr algn="l"/>
            <a:r>
              <a:rPr lang="en-US" b="1" dirty="0" smtClean="0"/>
              <a:t>Aberration in Glutamatergic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591733"/>
            <a:ext cx="9598696" cy="440266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Changes in the expression of,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dirty="0"/>
              <a:t>main glial transporter </a:t>
            </a:r>
            <a:r>
              <a:rPr lang="en-US" sz="2800" b="1" dirty="0">
                <a:solidFill>
                  <a:srgbClr val="C00000"/>
                </a:solidFill>
              </a:rPr>
              <a:t>EAAT2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lvl="1"/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main neuronal glutamate transporter </a:t>
            </a:r>
            <a:r>
              <a:rPr lang="en-US" sz="2800" b="1" dirty="0">
                <a:solidFill>
                  <a:srgbClr val="C00000"/>
                </a:solidFill>
              </a:rPr>
              <a:t>EAAT3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phosphorylation state of </a:t>
            </a:r>
            <a:r>
              <a:rPr lang="en-US" sz="2800" b="1" dirty="0"/>
              <a:t>GluR1</a:t>
            </a:r>
            <a:r>
              <a:rPr lang="en-US" sz="2800" dirty="0"/>
              <a:t> subunit of </a:t>
            </a:r>
            <a:r>
              <a:rPr lang="en-US" sz="2800" b="1" dirty="0"/>
              <a:t>AMPAR </a:t>
            </a:r>
          </a:p>
          <a:p>
            <a:pPr marL="457063" lvl="1" indent="0">
              <a:buNone/>
            </a:pPr>
            <a:endParaRPr lang="en-US" sz="2800" dirty="0"/>
          </a:p>
          <a:p>
            <a:pPr marL="457063" lvl="1" indent="0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Particularly in </a:t>
            </a: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b="1" dirty="0">
                <a:solidFill>
                  <a:srgbClr val="002060"/>
                </a:solidFill>
              </a:rPr>
              <a:t>hippocampus, frontal cortex</a:t>
            </a:r>
            <a:r>
              <a:rPr lang="en-US" sz="2800" dirty="0">
                <a:solidFill>
                  <a:srgbClr val="002060"/>
                </a:solidFill>
              </a:rPr>
              <a:t> and </a:t>
            </a:r>
            <a:r>
              <a:rPr lang="en-US" sz="2800" b="1" dirty="0">
                <a:solidFill>
                  <a:srgbClr val="002060"/>
                </a:solidFill>
              </a:rPr>
              <a:t>striatum </a:t>
            </a:r>
            <a:r>
              <a:rPr lang="en-US" sz="2800" dirty="0">
                <a:solidFill>
                  <a:srgbClr val="002060"/>
                </a:solidFill>
              </a:rPr>
              <a:t>of offspring </a:t>
            </a:r>
            <a:r>
              <a:rPr lang="en-US" sz="2800" dirty="0" smtClean="0">
                <a:solidFill>
                  <a:srgbClr val="002060"/>
                </a:solidFill>
              </a:rPr>
              <a:t>rats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29921"/>
            <a:ext cx="9598696" cy="105664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Hippocampus, Frontal Cortex, Striatum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05" y="1903537"/>
            <a:ext cx="6186651" cy="4326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9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315" y="325931"/>
            <a:ext cx="9596196" cy="1117308"/>
          </a:xfrm>
        </p:spPr>
        <p:txBody>
          <a:bodyPr/>
          <a:lstStyle/>
          <a:p>
            <a:pPr algn="l"/>
            <a:r>
              <a:rPr lang="en-US" b="1" dirty="0" smtClean="0"/>
              <a:t>pGluR1 Expression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6314" y="2012049"/>
            <a:ext cx="9596196" cy="4387977"/>
          </a:xfrm>
        </p:spPr>
        <p:txBody>
          <a:bodyPr>
            <a:normAutofit/>
          </a:bodyPr>
          <a:lstStyle/>
          <a:p>
            <a:r>
              <a:rPr lang="en-US" sz="3199" dirty="0"/>
              <a:t>Phosphorylation state of GluR1 subunit (Ser845) of AMPAR</a:t>
            </a:r>
          </a:p>
          <a:p>
            <a:r>
              <a:rPr lang="en-US" sz="3199" dirty="0"/>
              <a:t>Critical for AMPAR trafficking in the postsynaptic </a:t>
            </a:r>
            <a:r>
              <a:rPr lang="en-US" sz="3199" dirty="0" smtClean="0"/>
              <a:t>membrane</a:t>
            </a:r>
          </a:p>
          <a:p>
            <a:r>
              <a:rPr lang="en-US" sz="3200" dirty="0"/>
              <a:t>In the hippocampus, pGluR1 (Ser845) expression was significantly affected by </a:t>
            </a:r>
            <a:r>
              <a:rPr lang="en-US" sz="3200" dirty="0" smtClean="0"/>
              <a:t>PS</a:t>
            </a:r>
            <a:r>
              <a:rPr lang="en-US" sz="3199" dirty="0" smtClean="0"/>
              <a:t> </a:t>
            </a:r>
            <a:endParaRPr lang="en-US" sz="3199" dirty="0"/>
          </a:p>
        </p:txBody>
      </p:sp>
    </p:spTree>
    <p:extLst>
      <p:ext uri="{BB962C8B-B14F-4D97-AF65-F5344CB8AC3E}">
        <p14:creationId xmlns:p14="http://schemas.microsoft.com/office/powerpoint/2010/main" val="114960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315" y="610335"/>
            <a:ext cx="9596196" cy="1076680"/>
          </a:xfrm>
        </p:spPr>
        <p:txBody>
          <a:bodyPr>
            <a:normAutofit/>
          </a:bodyPr>
          <a:lstStyle/>
          <a:p>
            <a:r>
              <a:rPr lang="en-US" b="1" dirty="0" smtClean="0"/>
              <a:t>Hippocampal Expression of pGluR1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46" y="1687015"/>
            <a:ext cx="4536033" cy="4820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79418" y="2676694"/>
            <a:ext cx="3940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PS </a:t>
            </a:r>
            <a:r>
              <a:rPr lang="en-US" sz="2800" dirty="0"/>
              <a:t>significantly attenuated pGluR1 (Ser845) level of MPS </a:t>
            </a:r>
            <a:r>
              <a:rPr lang="en-US" sz="2800" dirty="0" smtClean="0"/>
              <a:t>group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04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2052320"/>
            <a:ext cx="9598696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Effect of prenatal stress on the </a:t>
            </a:r>
            <a:r>
              <a:rPr lang="en-US" sz="3200" dirty="0" smtClean="0"/>
              <a:t>glial glutamate transporter EAAT2 </a:t>
            </a:r>
            <a:r>
              <a:rPr lang="en-US" sz="3200" dirty="0"/>
              <a:t>mRNA expression assessed </a:t>
            </a:r>
            <a:r>
              <a:rPr lang="en-US" sz="3200" dirty="0" smtClean="0"/>
              <a:t>in</a:t>
            </a:r>
          </a:p>
          <a:p>
            <a:pPr lvl="1">
              <a:buFont typeface="Arial" charset="0"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he hippocampus 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Striatum and </a:t>
            </a:r>
          </a:p>
          <a:p>
            <a:pPr lvl="1">
              <a:buFont typeface="Arial" charset="0"/>
              <a:buChar char="•"/>
            </a:pPr>
            <a:r>
              <a:rPr lang="en-US" sz="2800" dirty="0"/>
              <a:t>F</a:t>
            </a:r>
            <a:r>
              <a:rPr lang="en-US" sz="2800" dirty="0" smtClean="0"/>
              <a:t>rontal cortex </a:t>
            </a:r>
            <a:r>
              <a:rPr lang="en-US" sz="2800" dirty="0"/>
              <a:t>of offspring rats at 1 month of age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7600" y="568960"/>
            <a:ext cx="993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EAAT2 Expression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/>
          </p:nvPr>
        </p:nvSpPr>
        <p:spPr>
          <a:xfrm>
            <a:off x="1293474" y="774916"/>
            <a:ext cx="3717487" cy="6509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Hippocampal Expression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66847" y="982132"/>
            <a:ext cx="4618495" cy="489373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293474" y="1875294"/>
            <a:ext cx="3717487" cy="4255289"/>
          </a:xfrm>
        </p:spPr>
        <p:txBody>
          <a:bodyPr>
            <a:norm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2400" dirty="0" smtClean="0"/>
              <a:t>EAAT2 </a:t>
            </a:r>
            <a:r>
              <a:rPr lang="en-US" sz="2400" dirty="0"/>
              <a:t>mRNA expression in the hippocampus revealed a </a:t>
            </a:r>
            <a:r>
              <a:rPr lang="en-US" sz="2400" dirty="0" smtClean="0"/>
              <a:t>significant main effect of prenatal stress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id </a:t>
            </a:r>
            <a:r>
              <a:rPr lang="en-US" sz="2400" dirty="0"/>
              <a:t>and late prenatal manipulation significantly decreased EAAT2 expression </a:t>
            </a:r>
            <a:r>
              <a:rPr lang="en-US" sz="2400" dirty="0" smtClean="0"/>
              <a:t>in juvenile </a:t>
            </a:r>
            <a:r>
              <a:rPr lang="en-US" sz="2400" dirty="0"/>
              <a:t>rat offspring </a:t>
            </a:r>
          </a:p>
          <a:p>
            <a:pPr marL="342900" indent="-342900" algn="l">
              <a:buFont typeface="Arial" charset="0"/>
              <a:buChar char="•"/>
            </a:pPr>
            <a:endParaRPr lang="en-US" sz="2400" dirty="0"/>
          </a:p>
          <a:p>
            <a:pPr marL="342900" indent="-342900" algn="l"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23" y="275203"/>
            <a:ext cx="5097909" cy="585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602323" y="6199322"/>
            <a:ext cx="523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Fig: Effect </a:t>
            </a:r>
            <a:r>
              <a:rPr lang="en-US" dirty="0"/>
              <a:t>of prenatal stress on the EAAT2 mRNA expression assessed in the </a:t>
            </a:r>
            <a:r>
              <a:rPr lang="en-US" dirty="0" smtClean="0"/>
              <a:t>hippocampus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71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293298"/>
            <a:ext cx="9598696" cy="1035170"/>
          </a:xfrm>
        </p:spPr>
        <p:txBody>
          <a:bodyPr/>
          <a:lstStyle/>
          <a:p>
            <a:r>
              <a:rPr lang="en-US" b="1" dirty="0" smtClean="0"/>
              <a:t>Glutamate Vs Glutamine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21" y="1522563"/>
            <a:ext cx="4226942" cy="50378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356" y="1522563"/>
            <a:ext cx="4408129" cy="503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/>
          </p:nvPr>
        </p:nvSpPr>
        <p:spPr>
          <a:xfrm>
            <a:off x="898902" y="982132"/>
            <a:ext cx="4380532" cy="67618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Expression in Striatum</a:t>
            </a:r>
            <a:endParaRPr lang="en-US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16297" y="982132"/>
            <a:ext cx="4169045" cy="48937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3474" y="1937288"/>
            <a:ext cx="3717487" cy="3938579"/>
          </a:xfrm>
        </p:spPr>
        <p:txBody>
          <a:bodyPr>
            <a:norm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2400" dirty="0" smtClean="0"/>
              <a:t>EAAT2 </a:t>
            </a:r>
            <a:r>
              <a:rPr lang="en-US" sz="2400" dirty="0"/>
              <a:t>level in the striatum </a:t>
            </a:r>
            <a:r>
              <a:rPr lang="en-US" sz="2400" dirty="0" smtClean="0"/>
              <a:t>of juvenile </a:t>
            </a:r>
            <a:r>
              <a:rPr lang="en-US" sz="2400" dirty="0"/>
              <a:t>rat offspring in the LPS group was significantly reduced compared to CON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92" y="132273"/>
            <a:ext cx="5305908" cy="59895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641380" y="6090838"/>
            <a:ext cx="579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Fig: Effect </a:t>
            </a:r>
            <a:r>
              <a:rPr lang="en-US" dirty="0"/>
              <a:t>of prenatal stress on the EAAT2 mRNA expression assessed in the </a:t>
            </a:r>
            <a:r>
              <a:rPr lang="en-US" dirty="0" smtClean="0"/>
              <a:t>Striatum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65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/>
          </p:nvPr>
        </p:nvSpPr>
        <p:spPr>
          <a:xfrm>
            <a:off x="1293474" y="759418"/>
            <a:ext cx="3717487" cy="111587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Expression in Frontal Cortex</a:t>
            </a:r>
            <a:endParaRPr lang="en-US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1889" y="982132"/>
            <a:ext cx="5393410" cy="48937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3474" y="2154264"/>
            <a:ext cx="3717487" cy="3983068"/>
          </a:xfrm>
        </p:spPr>
        <p:txBody>
          <a:bodyPr>
            <a:norm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2400" dirty="0"/>
              <a:t>Mid and late prenatal manipulation significantly decreased EAAT2 expression in juvenile rat </a:t>
            </a:r>
            <a:r>
              <a:rPr lang="en-US" sz="2400" dirty="0" smtClean="0"/>
              <a:t>offspring in frontal cortex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89" y="140152"/>
            <a:ext cx="5393410" cy="60436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501898" y="6137332"/>
            <a:ext cx="567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Fig: Effect </a:t>
            </a:r>
            <a:r>
              <a:rPr lang="en-US" dirty="0"/>
              <a:t>of prenatal stress on the EAAT2 mRNA expression assessed in the </a:t>
            </a:r>
            <a:r>
              <a:rPr lang="en-US" dirty="0" smtClean="0"/>
              <a:t>frontal cortex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13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EAAT3 Expression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Effect of prenatal stress on the </a:t>
            </a:r>
            <a:r>
              <a:rPr lang="en-US" sz="3200" dirty="0" smtClean="0"/>
              <a:t>neuronal glutamate </a:t>
            </a:r>
            <a:r>
              <a:rPr lang="en-US" sz="3200" dirty="0"/>
              <a:t>transporter </a:t>
            </a:r>
            <a:r>
              <a:rPr lang="en-US" sz="3200" dirty="0" smtClean="0"/>
              <a:t>EAAT3 mRNA </a:t>
            </a:r>
            <a:r>
              <a:rPr lang="en-US" sz="3200" dirty="0"/>
              <a:t>expression assessed in</a:t>
            </a:r>
          </a:p>
          <a:p>
            <a:pPr lvl="1">
              <a:buFont typeface="Arial" charset="0"/>
              <a:buChar char="•"/>
            </a:pPr>
            <a:r>
              <a:rPr lang="en-US" sz="2800" dirty="0"/>
              <a:t>The hippocampus </a:t>
            </a:r>
          </a:p>
          <a:p>
            <a:pPr lvl="1">
              <a:buFont typeface="Arial" charset="0"/>
              <a:buChar char="•"/>
            </a:pPr>
            <a:r>
              <a:rPr lang="en-US" sz="2800" dirty="0"/>
              <a:t>Striatum and </a:t>
            </a:r>
          </a:p>
          <a:p>
            <a:pPr lvl="1">
              <a:buFont typeface="Arial" charset="0"/>
              <a:buChar char="•"/>
            </a:pPr>
            <a:r>
              <a:rPr lang="en-US" sz="2800" dirty="0"/>
              <a:t>Frontal cortex of offspring rats at 1 month of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0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/>
          </p:nvPr>
        </p:nvSpPr>
        <p:spPr>
          <a:xfrm>
            <a:off x="1293474" y="604434"/>
            <a:ext cx="3717487" cy="1146874"/>
          </a:xfrm>
        </p:spPr>
        <p:txBody>
          <a:bodyPr>
            <a:noAutofit/>
          </a:bodyPr>
          <a:lstStyle/>
          <a:p>
            <a:r>
              <a:rPr lang="en-US" sz="3200" dirty="0" smtClean="0"/>
              <a:t>Hippocampal Expression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99321" y="982132"/>
            <a:ext cx="4685977" cy="48937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3474" y="1921790"/>
            <a:ext cx="3717487" cy="4169044"/>
          </a:xfrm>
        </p:spPr>
        <p:txBody>
          <a:bodyPr>
            <a:norm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euronal </a:t>
            </a:r>
            <a:r>
              <a:rPr lang="en-US" sz="2400" dirty="0"/>
              <a:t>glutamate transporter EAAT3 mRNA expression in the hippocampus revealed a significant main effect of PS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1" y="117384"/>
            <a:ext cx="5191933" cy="59579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99321" y="6090835"/>
            <a:ext cx="519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Fig: Effects </a:t>
            </a:r>
            <a:r>
              <a:rPr lang="en-US" dirty="0"/>
              <a:t>of prenatal stress on the EAAT3 mRNA expression assessed in the </a:t>
            </a:r>
            <a:r>
              <a:rPr lang="en-US" dirty="0" smtClean="0"/>
              <a:t>hippocampus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91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/>
          </p:nvPr>
        </p:nvSpPr>
        <p:spPr>
          <a:xfrm>
            <a:off x="1293474" y="743921"/>
            <a:ext cx="3960451" cy="75941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Expression in Striatum</a:t>
            </a:r>
            <a:endParaRPr lang="en-US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45817" y="982132"/>
            <a:ext cx="4639482" cy="48937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3474" y="2386739"/>
            <a:ext cx="3717487" cy="3489128"/>
          </a:xfrm>
        </p:spPr>
        <p:txBody>
          <a:bodyPr>
            <a:normAutofit/>
          </a:bodyPr>
          <a:lstStyle/>
          <a:p>
            <a:r>
              <a:rPr lang="en-US" sz="2400" dirty="0"/>
              <a:t>Neuronal glutamate transporter EAAT3 mRNA expression in the </a:t>
            </a:r>
            <a:r>
              <a:rPr lang="en-US" sz="2400" dirty="0" smtClean="0"/>
              <a:t>striatum did not revealed an </a:t>
            </a:r>
            <a:r>
              <a:rPr lang="en-US" sz="2400" dirty="0"/>
              <a:t>effect of PS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25" y="139485"/>
            <a:ext cx="5315920" cy="60288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245817" y="6152830"/>
            <a:ext cx="531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Fig: Effects </a:t>
            </a:r>
            <a:r>
              <a:rPr lang="en-US" dirty="0"/>
              <a:t>of prenatal stress on the EAAT3 mRNA expression assessed in the </a:t>
            </a:r>
            <a:r>
              <a:rPr lang="en-US" dirty="0" smtClean="0"/>
              <a:t>striatum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151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itle 3"/>
          <p:cNvSpPr>
            <a:spLocks noGrp="1"/>
          </p:cNvSpPr>
          <p:nvPr>
            <p:ph type="title"/>
          </p:nvPr>
        </p:nvSpPr>
        <p:spPr>
          <a:xfrm>
            <a:off x="1293474" y="610172"/>
            <a:ext cx="3717487" cy="138910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>Expression in Frontal Cortex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37329" y="982132"/>
            <a:ext cx="4541003" cy="427179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3474" y="2464231"/>
            <a:ext cx="3717487" cy="2247254"/>
          </a:xfrm>
        </p:spPr>
        <p:txBody>
          <a:bodyPr>
            <a:normAutofit/>
          </a:bodyPr>
          <a:lstStyle/>
          <a:p>
            <a:r>
              <a:rPr lang="en-US" sz="2400" b="1" dirty="0"/>
              <a:t>In the frontal cortex, EAAT3 mRNA </a:t>
            </a:r>
            <a:r>
              <a:rPr lang="en-US" sz="2400" b="1" dirty="0" smtClean="0"/>
              <a:t>expression was not affected by PS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29" y="222715"/>
            <a:ext cx="5156200" cy="53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52827" y="5811863"/>
            <a:ext cx="514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Fig: Effects </a:t>
            </a:r>
            <a:r>
              <a:rPr lang="en-US" dirty="0"/>
              <a:t>of prenatal stress on the EAAT3 mRNA expression assessed in the </a:t>
            </a:r>
            <a:r>
              <a:rPr lang="en-US" dirty="0" smtClean="0"/>
              <a:t>frontal cortex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39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635431"/>
            <a:ext cx="9598696" cy="867905"/>
          </a:xfrm>
        </p:spPr>
        <p:txBody>
          <a:bodyPr>
            <a:normAutofit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064" y="1766807"/>
            <a:ext cx="9598696" cy="4572000"/>
          </a:xfrm>
        </p:spPr>
        <p:txBody>
          <a:bodyPr>
            <a:norm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ignificant reduction of </a:t>
            </a:r>
            <a:r>
              <a:rPr lang="en-US" sz="2400" dirty="0"/>
              <a:t>EAAT2 mRNA level in the hippocampus, striatum and frontal cortex of both male and female rats of stress </a:t>
            </a:r>
            <a:r>
              <a:rPr lang="en-US" sz="2400" dirty="0" smtClean="0"/>
              <a:t>group</a:t>
            </a:r>
          </a:p>
          <a:p>
            <a:r>
              <a:rPr lang="en-US" sz="2400" dirty="0" smtClean="0"/>
              <a:t>Significant reduction </a:t>
            </a:r>
            <a:r>
              <a:rPr lang="en-US" sz="2400" dirty="0"/>
              <a:t>of EAAT3 mRNA expression </a:t>
            </a:r>
            <a:r>
              <a:rPr lang="en-US" sz="2400" dirty="0" smtClean="0"/>
              <a:t>in </a:t>
            </a:r>
            <a:r>
              <a:rPr lang="en-US" sz="2400" dirty="0"/>
              <a:t>the hippocampus of the LPS group </a:t>
            </a:r>
          </a:p>
          <a:p>
            <a:r>
              <a:rPr lang="en-US" sz="2400" dirty="0" smtClean="0"/>
              <a:t>No difference </a:t>
            </a:r>
            <a:r>
              <a:rPr lang="en-US" sz="2400" dirty="0"/>
              <a:t>between LPS and MPS groups of </a:t>
            </a:r>
            <a:r>
              <a:rPr lang="en-US" sz="2400" dirty="0" smtClean="0"/>
              <a:t>behavioral </a:t>
            </a:r>
            <a:r>
              <a:rPr lang="en-US" sz="2400" dirty="0"/>
              <a:t>responses and glutamatergic system, </a:t>
            </a:r>
            <a:endParaRPr lang="en-US" sz="2400" dirty="0" smtClean="0"/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xcept </a:t>
            </a:r>
            <a:r>
              <a:rPr lang="en-US" sz="2400" dirty="0"/>
              <a:t>for reduced EAAT2 mRNA expression in the striatum in the LPS group compared to the MPS group </a:t>
            </a:r>
          </a:p>
        </p:txBody>
      </p:sp>
    </p:spTree>
    <p:extLst>
      <p:ext uri="{BB962C8B-B14F-4D97-AF65-F5344CB8AC3E}">
        <p14:creationId xmlns:p14="http://schemas.microsoft.com/office/powerpoint/2010/main" val="789041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28321"/>
            <a:ext cx="9877761" cy="853439"/>
          </a:xfrm>
        </p:spPr>
        <p:txBody>
          <a:bodyPr/>
          <a:lstStyle/>
          <a:p>
            <a:pPr algn="l"/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60" y="1544320"/>
            <a:ext cx="10322560" cy="4572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decline of EAAT2 expression </a:t>
            </a:r>
            <a:r>
              <a:rPr lang="en-US" sz="2800" dirty="0" smtClean="0"/>
              <a:t>in </a:t>
            </a:r>
            <a:r>
              <a:rPr lang="en-US" sz="2800" dirty="0"/>
              <a:t>the three brain </a:t>
            </a:r>
            <a:r>
              <a:rPr lang="en-US" sz="2800" dirty="0" smtClean="0"/>
              <a:t>region and EAAT3 </a:t>
            </a:r>
            <a:r>
              <a:rPr lang="en-US" sz="2800" dirty="0"/>
              <a:t>reduction in the hippocampus might lead to the accumulation of glutamate in the synaptic </a:t>
            </a:r>
            <a:r>
              <a:rPr lang="en-US" sz="2800" dirty="0" smtClean="0"/>
              <a:t>cleft</a:t>
            </a:r>
          </a:p>
          <a:p>
            <a:endParaRPr lang="en-US" sz="2800" dirty="0" smtClean="0"/>
          </a:p>
          <a:p>
            <a:r>
              <a:rPr lang="en-US" sz="2800" dirty="0" smtClean="0"/>
              <a:t>This might contribute to the prenatal stress induced depression like behavior in offspring rats</a:t>
            </a:r>
          </a:p>
          <a:p>
            <a:endParaRPr lang="en-US" sz="2800" dirty="0" smtClean="0"/>
          </a:p>
          <a:p>
            <a:r>
              <a:rPr lang="en-US" sz="2800" dirty="0"/>
              <a:t>EAAT2 mRNA reduction is more distinct than EAAT3. So, EAAT2 might play a more crucial role in the process of depression- like behavior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361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90881"/>
            <a:ext cx="9598696" cy="589279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Decision Making Paper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680" y="1463040"/>
            <a:ext cx="10261599" cy="4917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Expression of VGLUTs contributes to degeneration and acquisition of learning and memory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375636"/>
            <a:ext cx="5466080" cy="3149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20" y="3375636"/>
            <a:ext cx="5143799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66427"/>
            <a:ext cx="9598696" cy="1286359"/>
          </a:xfrm>
        </p:spPr>
        <p:txBody>
          <a:bodyPr/>
          <a:lstStyle/>
          <a:p>
            <a:r>
              <a:rPr lang="en-US" dirty="0" smtClean="0"/>
              <a:t>Memory &amp; Learning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26" y="2231998"/>
            <a:ext cx="3518403" cy="3508264"/>
          </a:xfrm>
        </p:spPr>
      </p:pic>
      <p:sp>
        <p:nvSpPr>
          <p:cNvPr id="6" name="TextBox 5"/>
          <p:cNvSpPr txBox="1"/>
          <p:nvPr/>
        </p:nvSpPr>
        <p:spPr>
          <a:xfrm>
            <a:off x="1549831" y="2851689"/>
            <a:ext cx="3890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What are the differences between these two phenomena?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76503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80447"/>
            <a:ext cx="9598696" cy="10228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Glutamate: An Excitatory Neurotransmitter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952786"/>
            <a:ext cx="10096190" cy="441701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Neurons are </a:t>
            </a:r>
            <a:r>
              <a:rPr lang="en-US" sz="3200" dirty="0"/>
              <a:t>not able to </a:t>
            </a:r>
            <a:r>
              <a:rPr lang="en-US" sz="3200" dirty="0" smtClean="0"/>
              <a:t>synthesize new glutamate from</a:t>
            </a:r>
            <a:r>
              <a:rPr lang="en-US" sz="3200" dirty="0"/>
              <a:t> </a:t>
            </a:r>
            <a:r>
              <a:rPr lang="en-US" sz="3200" dirty="0" smtClean="0"/>
              <a:t>glucose</a:t>
            </a:r>
          </a:p>
          <a:p>
            <a:r>
              <a:rPr lang="en-US" sz="3200" dirty="0" smtClean="0"/>
              <a:t>Interconversion of glutamate and glutamine is needed to balance the level of glutamate in CNS</a:t>
            </a:r>
          </a:p>
          <a:p>
            <a:r>
              <a:rPr lang="en-US" sz="3200" dirty="0" smtClean="0"/>
              <a:t>Glutamate-glutamine cycle works between neurons and astrocytes</a:t>
            </a:r>
          </a:p>
        </p:txBody>
      </p:sp>
    </p:spTree>
    <p:extLst>
      <p:ext uri="{BB962C8B-B14F-4D97-AF65-F5344CB8AC3E}">
        <p14:creationId xmlns:p14="http://schemas.microsoft.com/office/powerpoint/2010/main" val="81215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35431"/>
            <a:ext cx="9598696" cy="929899"/>
          </a:xfrm>
        </p:spPr>
        <p:txBody>
          <a:bodyPr>
            <a:normAutofit/>
          </a:bodyPr>
          <a:lstStyle/>
          <a:p>
            <a:r>
              <a:rPr lang="en-US" dirty="0" smtClean="0"/>
              <a:t>Memory &amp; Learning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064" y="1952786"/>
            <a:ext cx="9598696" cy="3923082"/>
          </a:xfrm>
        </p:spPr>
        <p:txBody>
          <a:bodyPr>
            <a:noAutofit/>
          </a:bodyPr>
          <a:lstStyle/>
          <a:p>
            <a:pPr fontAlgn="ctr"/>
            <a:r>
              <a:rPr lang="en-US" sz="2800" b="1" dirty="0"/>
              <a:t>L</a:t>
            </a:r>
            <a:r>
              <a:rPr lang="en-US" sz="2800" b="1" dirty="0" smtClean="0"/>
              <a:t>earning</a:t>
            </a:r>
            <a:r>
              <a:rPr lang="en-US" sz="2800" b="1" dirty="0"/>
              <a:t> </a:t>
            </a:r>
            <a:r>
              <a:rPr lang="en-US" sz="2800" dirty="0"/>
              <a:t>i</a:t>
            </a:r>
            <a:r>
              <a:rPr lang="en-US" sz="2800" dirty="0" smtClean="0"/>
              <a:t>s </a:t>
            </a:r>
            <a:r>
              <a:rPr lang="en-US" sz="2800" dirty="0"/>
              <a:t>a process that will modify a subsequent </a:t>
            </a:r>
            <a:r>
              <a:rPr lang="en-US" sz="2800" dirty="0" smtClean="0"/>
              <a:t>behavior</a:t>
            </a:r>
            <a:r>
              <a:rPr lang="en-US" sz="2800" dirty="0"/>
              <a:t> </a:t>
            </a:r>
          </a:p>
          <a:p>
            <a:pPr fontAlgn="t"/>
            <a:r>
              <a:rPr lang="en-US" sz="2800" b="1" dirty="0"/>
              <a:t>Memory</a:t>
            </a:r>
            <a:r>
              <a:rPr lang="en-US" sz="2800" dirty="0"/>
              <a:t>, on the other hand, is the ability to remember past </a:t>
            </a:r>
            <a:r>
              <a:rPr lang="en-US" sz="2800" dirty="0" smtClean="0"/>
              <a:t>experiences</a:t>
            </a:r>
          </a:p>
          <a:p>
            <a:pPr lvl="1"/>
            <a:r>
              <a:rPr lang="en-US" sz="2800" dirty="0" smtClean="0"/>
              <a:t>For example, we </a:t>
            </a:r>
            <a:r>
              <a:rPr lang="en-US" sz="2800" dirty="0"/>
              <a:t>learn a new language by studying it, but </a:t>
            </a:r>
            <a:r>
              <a:rPr lang="en-US" sz="2800" dirty="0" smtClean="0"/>
              <a:t>we </a:t>
            </a:r>
            <a:r>
              <a:rPr lang="en-US" sz="2800" dirty="0"/>
              <a:t>then speak it by using </a:t>
            </a:r>
            <a:r>
              <a:rPr lang="en-US" sz="2800" dirty="0" smtClean="0"/>
              <a:t>our </a:t>
            </a:r>
            <a:r>
              <a:rPr lang="en-US" sz="2800" dirty="0"/>
              <a:t>memory to retrieve the words that </a:t>
            </a:r>
            <a:r>
              <a:rPr lang="en-US" sz="2800" dirty="0" smtClean="0"/>
              <a:t>we </a:t>
            </a:r>
            <a:r>
              <a:rPr lang="en-US" sz="2800" dirty="0"/>
              <a:t>have </a:t>
            </a:r>
            <a:r>
              <a:rPr lang="en-US" sz="2800" dirty="0" smtClean="0"/>
              <a:t>learned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Thus, memory depends on learning. But learning also depends on </a:t>
            </a:r>
            <a:r>
              <a:rPr lang="en-US" sz="2800" dirty="0" smtClean="0"/>
              <a:t>memory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8946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065" y="548641"/>
            <a:ext cx="9598696" cy="93471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Acquisition of Learning and Memory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05912" y="2165285"/>
            <a:ext cx="3518115" cy="2496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M</a:t>
            </a:r>
            <a:r>
              <a:rPr lang="en-US" sz="2800" b="1" dirty="0" smtClean="0"/>
              <a:t>emory acquisition </a:t>
            </a:r>
            <a:r>
              <a:rPr lang="en-US" sz="2800" dirty="0" smtClean="0"/>
              <a:t>is </a:t>
            </a:r>
            <a:r>
              <a:rPr lang="en-US" sz="2800" dirty="0"/>
              <a:t>the process of storage and retrieval of new information in </a:t>
            </a:r>
            <a:r>
              <a:rPr lang="en-US" sz="2800" b="1" dirty="0" smtClean="0"/>
              <a:t>memory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82" y="1961376"/>
            <a:ext cx="6532925" cy="4206949"/>
          </a:xfrm>
        </p:spPr>
      </p:pic>
    </p:spTree>
    <p:extLst>
      <p:ext uri="{BB962C8B-B14F-4D97-AF65-F5344CB8AC3E}">
        <p14:creationId xmlns:p14="http://schemas.microsoft.com/office/powerpoint/2010/main" val="18490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68961"/>
            <a:ext cx="9598695" cy="1056639"/>
          </a:xfrm>
        </p:spPr>
        <p:txBody>
          <a:bodyPr/>
          <a:lstStyle/>
          <a:p>
            <a:pPr algn="l"/>
            <a:r>
              <a:rPr lang="en-US" dirty="0" smtClean="0"/>
              <a:t>	Degeneration of Learning and Memory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42" y="1927644"/>
            <a:ext cx="6155280" cy="4039203"/>
          </a:xfrm>
        </p:spPr>
      </p:pic>
      <p:sp>
        <p:nvSpPr>
          <p:cNvPr id="5" name="TextBox 4"/>
          <p:cNvSpPr txBox="1"/>
          <p:nvPr/>
        </p:nvSpPr>
        <p:spPr>
          <a:xfrm>
            <a:off x="1295065" y="4107051"/>
            <a:ext cx="3710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are the underlying </a:t>
            </a:r>
            <a:r>
              <a:rPr lang="en-US" sz="3200" dirty="0"/>
              <a:t>neurobiological changes?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1824" y="1741984"/>
            <a:ext cx="31547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Learning and memory impairments are characteristic of both normal and pathological aging</a:t>
            </a:r>
          </a:p>
        </p:txBody>
      </p:sp>
    </p:spTree>
    <p:extLst>
      <p:ext uri="{BB962C8B-B14F-4D97-AF65-F5344CB8AC3E}">
        <p14:creationId xmlns:p14="http://schemas.microsoft.com/office/powerpoint/2010/main" val="55656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34839"/>
            <a:ext cx="9598696" cy="1173191"/>
          </a:xfrm>
        </p:spPr>
        <p:txBody>
          <a:bodyPr/>
          <a:lstStyle/>
          <a:p>
            <a:r>
              <a:rPr lang="en-US" dirty="0" smtClean="0"/>
              <a:t>Glutamate Transporter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894" y="1708029"/>
            <a:ext cx="10013866" cy="450298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Glutamate cannot cross the </a:t>
            </a:r>
            <a:r>
              <a:rPr lang="en-US" dirty="0" smtClean="0"/>
              <a:t>blood brain barrier</a:t>
            </a:r>
            <a:r>
              <a:rPr lang="en-US" dirty="0"/>
              <a:t> </a:t>
            </a:r>
            <a:r>
              <a:rPr lang="en-US" dirty="0" smtClean="0"/>
              <a:t>unassisted</a:t>
            </a:r>
          </a:p>
          <a:p>
            <a:pPr>
              <a:lnSpc>
                <a:spcPct val="150000"/>
              </a:lnSpc>
            </a:pPr>
            <a:r>
              <a:rPr lang="en-US" dirty="0"/>
              <a:t>A</a:t>
            </a:r>
            <a:r>
              <a:rPr lang="en-US" dirty="0" smtClean="0"/>
              <a:t>ctively </a:t>
            </a:r>
            <a:r>
              <a:rPr lang="en-US" dirty="0"/>
              <a:t>transported into the nervous system by a high affinity transport </a:t>
            </a:r>
            <a:r>
              <a:rPr lang="en-US" dirty="0" smtClean="0"/>
              <a:t>system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primary </a:t>
            </a:r>
            <a:r>
              <a:rPr lang="en-US" dirty="0" smtClean="0"/>
              <a:t>subclasses: 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E</a:t>
            </a:r>
            <a:r>
              <a:rPr lang="en-US" b="1" dirty="0" smtClean="0"/>
              <a:t>xcitatory </a:t>
            </a:r>
            <a:r>
              <a:rPr lang="en-US" b="1" dirty="0"/>
              <a:t>A</a:t>
            </a:r>
            <a:r>
              <a:rPr lang="en-US" b="1" dirty="0" smtClean="0"/>
              <a:t>mino </a:t>
            </a:r>
            <a:r>
              <a:rPr lang="en-US" b="1" dirty="0"/>
              <a:t>A</a:t>
            </a:r>
            <a:r>
              <a:rPr lang="en-US" b="1" dirty="0" smtClean="0"/>
              <a:t>cid </a:t>
            </a:r>
            <a:r>
              <a:rPr lang="en-US" b="1" dirty="0"/>
              <a:t>T</a:t>
            </a:r>
            <a:r>
              <a:rPr lang="en-US" b="1" dirty="0" smtClean="0"/>
              <a:t>ransporter</a:t>
            </a:r>
            <a:r>
              <a:rPr lang="en-US" dirty="0"/>
              <a:t> (</a:t>
            </a:r>
            <a:r>
              <a:rPr lang="en-US" b="1" dirty="0" smtClean="0"/>
              <a:t>EAAT</a:t>
            </a:r>
            <a:r>
              <a:rPr lang="en-US" dirty="0" smtClean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V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esicular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lutamate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ransporter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 (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VGLUT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45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26720"/>
            <a:ext cx="9598696" cy="113792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Vesicular Glutamate Transporter(VGLUTs)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721" y="1564640"/>
            <a:ext cx="5750560" cy="4856480"/>
          </a:xfrm>
        </p:spPr>
        <p:txBody>
          <a:bodyPr>
            <a:normAutofit/>
          </a:bodyPr>
          <a:lstStyle/>
          <a:p>
            <a:r>
              <a:rPr lang="en-US" sz="2800" dirty="0"/>
              <a:t>P</a:t>
            </a:r>
            <a:r>
              <a:rPr lang="en-US" sz="2800" dirty="0" smtClean="0"/>
              <a:t>ack glutamate </a:t>
            </a:r>
            <a:r>
              <a:rPr lang="en-US" sz="2800" dirty="0"/>
              <a:t>into </a:t>
            </a:r>
            <a:r>
              <a:rPr lang="en-US" sz="2800" dirty="0" smtClean="0"/>
              <a:t>synaptic vesicles</a:t>
            </a:r>
            <a:r>
              <a:rPr lang="en-US" sz="2800" dirty="0"/>
              <a:t> so that they can be released into the synapse</a:t>
            </a:r>
            <a:endParaRPr lang="en-US" sz="2800" dirty="0" smtClean="0"/>
          </a:p>
          <a:p>
            <a:r>
              <a:rPr lang="en-US" sz="2800" dirty="0"/>
              <a:t>T</a:t>
            </a:r>
            <a:r>
              <a:rPr lang="en-US" sz="2800" dirty="0" smtClean="0"/>
              <a:t>hree </a:t>
            </a:r>
            <a:r>
              <a:rPr lang="en-US" sz="2800" dirty="0"/>
              <a:t>distinct </a:t>
            </a:r>
            <a:r>
              <a:rPr lang="en-US" sz="2800" dirty="0" smtClean="0"/>
              <a:t>isoforms </a:t>
            </a:r>
            <a:r>
              <a:rPr lang="en-US" sz="2800" dirty="0"/>
              <a:t>have been </a:t>
            </a:r>
            <a:r>
              <a:rPr lang="en-US" sz="2800" dirty="0" smtClean="0"/>
              <a:t>identified</a:t>
            </a:r>
          </a:p>
          <a:p>
            <a:pPr lvl="1"/>
            <a:r>
              <a:rPr lang="en-US" sz="2800" dirty="0"/>
              <a:t>VGLUT1 </a:t>
            </a:r>
          </a:p>
          <a:p>
            <a:pPr lvl="1"/>
            <a:r>
              <a:rPr lang="en-US" sz="2800" dirty="0" smtClean="0"/>
              <a:t>VGLUT2  </a:t>
            </a:r>
          </a:p>
          <a:p>
            <a:pPr lvl="1"/>
            <a:r>
              <a:rPr lang="en-US" sz="2800" dirty="0" smtClean="0"/>
              <a:t>VGLUT3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1" y="1727200"/>
            <a:ext cx="5181600" cy="41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6960" y="629921"/>
            <a:ext cx="9816801" cy="1117599"/>
          </a:xfrm>
        </p:spPr>
        <p:txBody>
          <a:bodyPr/>
          <a:lstStyle/>
          <a:p>
            <a:pPr algn="l"/>
            <a:r>
              <a:rPr lang="en-US" dirty="0" smtClean="0"/>
              <a:t>VGLUTs are Found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0241" y="1889760"/>
            <a:ext cx="4368800" cy="357632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VGLUT1 </a:t>
            </a:r>
            <a:r>
              <a:rPr lang="en-US" sz="2800" dirty="0"/>
              <a:t>and VGLUT2 are specific markers for glutamatergic </a:t>
            </a:r>
            <a:r>
              <a:rPr lang="en-US" sz="2800" dirty="0" smtClean="0"/>
              <a:t>neurons</a:t>
            </a:r>
          </a:p>
          <a:p>
            <a:endParaRPr lang="en-US" sz="2800" dirty="0" smtClean="0"/>
          </a:p>
          <a:p>
            <a:r>
              <a:rPr lang="en-US" sz="2800" dirty="0" smtClean="0"/>
              <a:t> VGLUT3 </a:t>
            </a:r>
            <a:r>
              <a:rPr lang="en-US" sz="2800" dirty="0"/>
              <a:t>is </a:t>
            </a:r>
            <a:r>
              <a:rPr lang="en-US" sz="2800" dirty="0" smtClean="0"/>
              <a:t>sparsely expressed in the brain</a:t>
            </a:r>
            <a:endParaRPr lang="en-US" sz="28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1747520"/>
            <a:ext cx="5994400" cy="3978415"/>
          </a:xfrm>
        </p:spPr>
      </p:pic>
      <p:sp>
        <p:nvSpPr>
          <p:cNvPr id="14" name="TextBox 13"/>
          <p:cNvSpPr txBox="1"/>
          <p:nvPr/>
        </p:nvSpPr>
        <p:spPr>
          <a:xfrm>
            <a:off x="5425440" y="6116320"/>
            <a:ext cx="613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Fig: Complementary distribution of VGLUT1 and VGLUT2 in the mouse brain (Monika, Jolanta 2007 et al.)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49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09601"/>
            <a:ext cx="9598696" cy="853439"/>
          </a:xfrm>
        </p:spPr>
        <p:txBody>
          <a:bodyPr/>
          <a:lstStyle/>
          <a:p>
            <a:pPr algn="l"/>
            <a:r>
              <a:rPr lang="en-US" dirty="0" smtClean="0"/>
              <a:t>Function of VGLUTs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3120" y="1463040"/>
            <a:ext cx="4815840" cy="499872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Upload L-glutamate </a:t>
            </a:r>
            <a:r>
              <a:rPr lang="en-US" dirty="0"/>
              <a:t>into synaptic </a:t>
            </a:r>
            <a:r>
              <a:rPr lang="en-US" dirty="0" smtClean="0"/>
              <a:t>vesicles</a:t>
            </a:r>
          </a:p>
          <a:p>
            <a:r>
              <a:rPr lang="en-US" dirty="0"/>
              <a:t>E</a:t>
            </a:r>
            <a:r>
              <a:rPr lang="en-US" dirty="0" smtClean="0"/>
              <a:t>xpression </a:t>
            </a:r>
            <a:r>
              <a:rPr lang="en-US" dirty="0"/>
              <a:t>pattern of VGLUTs determines the level of synaptic vesicle </a:t>
            </a:r>
            <a:r>
              <a:rPr lang="en-US" dirty="0" smtClean="0"/>
              <a:t>filling</a:t>
            </a:r>
          </a:p>
          <a:p>
            <a:r>
              <a:rPr lang="en-US" dirty="0"/>
              <a:t>D</a:t>
            </a:r>
            <a:r>
              <a:rPr lang="en-US" dirty="0" smtClean="0"/>
              <a:t>irectly influence </a:t>
            </a:r>
            <a:r>
              <a:rPr lang="en-US" dirty="0"/>
              <a:t>glutamate receptors and glutamatergic </a:t>
            </a:r>
            <a:r>
              <a:rPr lang="en-US" dirty="0" smtClean="0"/>
              <a:t>signal transmission</a:t>
            </a:r>
          </a:p>
          <a:p>
            <a:r>
              <a:rPr lang="en-US" dirty="0" smtClean="0"/>
              <a:t>Thus VGLUTs </a:t>
            </a:r>
            <a:r>
              <a:rPr lang="en-US" dirty="0"/>
              <a:t>may play a key role in learning and memory in the central nervous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1666240"/>
            <a:ext cx="6182360" cy="47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792481"/>
            <a:ext cx="9598696" cy="690879"/>
          </a:xfrm>
        </p:spPr>
        <p:txBody>
          <a:bodyPr>
            <a:normAutofit fontScale="90000"/>
          </a:bodyPr>
          <a:lstStyle/>
          <a:p>
            <a:pPr algn="l"/>
            <a:r>
              <a:rPr lang="en-US" smtClean="0"/>
              <a:t>Research Focused on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/>
          </a:p>
          <a:p>
            <a:pPr lvl="0"/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21261724"/>
              </p:ext>
            </p:extLst>
          </p:nvPr>
        </p:nvGraphicFramePr>
        <p:xfrm>
          <a:off x="0" y="1634772"/>
          <a:ext cx="7965440" cy="4847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51" y="1483361"/>
            <a:ext cx="4231757" cy="45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80485"/>
            <a:ext cx="9598696" cy="1105785"/>
          </a:xfrm>
        </p:spPr>
        <p:txBody>
          <a:bodyPr/>
          <a:lstStyle/>
          <a:p>
            <a:r>
              <a:rPr lang="en-US" dirty="0" smtClean="0"/>
              <a:t>Two Hypothesis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98110" y="2147777"/>
            <a:ext cx="4717075" cy="3722671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Age related impairment of learning and memory in SAMP8 might involve decreased expression of VGLUTs in hippocampus and cerebral cortex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9734" y="2147777"/>
            <a:ext cx="4717075" cy="37226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 Increased </a:t>
            </a:r>
            <a:r>
              <a:rPr lang="en-US" sz="2800" dirty="0"/>
              <a:t>learning and memory performance </a:t>
            </a:r>
            <a:r>
              <a:rPr lang="en-US" sz="2800" dirty="0" smtClean="0"/>
              <a:t>in KM mice might involve increased expression of VGLUTs in hippocampus and cerebral cortex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26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446567"/>
            <a:ext cx="9598696" cy="110578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VGLUTs Expression &amp; Degeneration of Memory and Learning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064" y="1986302"/>
            <a:ext cx="4063745" cy="45420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Used </a:t>
            </a:r>
            <a:r>
              <a:rPr lang="en-US" sz="2800" dirty="0"/>
              <a:t>senescence-accelerated mouse/prone 8 (</a:t>
            </a:r>
            <a:r>
              <a:rPr lang="en-US" sz="2800" dirty="0" smtClean="0"/>
              <a:t>SAMP8) for </a:t>
            </a:r>
            <a:r>
              <a:rPr lang="en-US" sz="2800" dirty="0"/>
              <a:t>the age-related impairment of learning and </a:t>
            </a:r>
            <a:r>
              <a:rPr lang="en-US" sz="2800" dirty="0" smtClean="0"/>
              <a:t>memory</a:t>
            </a:r>
          </a:p>
          <a:p>
            <a:r>
              <a:rPr lang="en-US" sz="2800" dirty="0"/>
              <a:t>SAM resistant/1(SAMR1) are </a:t>
            </a:r>
            <a:r>
              <a:rPr lang="en-US" sz="2800" dirty="0" smtClean="0"/>
              <a:t>long-lived with normal aging characteristics </a:t>
            </a:r>
            <a:r>
              <a:rPr lang="en-US" sz="2800" dirty="0"/>
              <a:t>and </a:t>
            </a:r>
            <a:r>
              <a:rPr lang="en-US" sz="2800" dirty="0" smtClean="0"/>
              <a:t>are used </a:t>
            </a:r>
            <a:r>
              <a:rPr lang="en-US" sz="2800" dirty="0"/>
              <a:t>as a control </a:t>
            </a:r>
            <a:r>
              <a:rPr lang="en-US" sz="2800" dirty="0" smtClean="0"/>
              <a:t>strain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37" y="1986302"/>
            <a:ext cx="5715000" cy="388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6522" y="5975496"/>
            <a:ext cx="614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Fig: SAMP1(lower) and SAMPR1(upper) males of 12 months 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49452"/>
            <a:ext cx="9598696" cy="1146874"/>
          </a:xfrm>
        </p:spPr>
        <p:txBody>
          <a:bodyPr/>
          <a:lstStyle/>
          <a:p>
            <a:r>
              <a:rPr lang="en-US" dirty="0" smtClean="0"/>
              <a:t>Glutamate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596326"/>
            <a:ext cx="9598696" cy="427954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brain, glutamate works in a </a:t>
            </a:r>
            <a:r>
              <a:rPr lang="en-US" sz="3200" dirty="0"/>
              <a:t>fast-signaling </a:t>
            </a:r>
            <a:r>
              <a:rPr lang="en-US" sz="3200" dirty="0" smtClean="0"/>
              <a:t>system</a:t>
            </a:r>
          </a:p>
          <a:p>
            <a:r>
              <a:rPr lang="en-US" sz="3200" dirty="0" smtClean="0"/>
              <a:t> Important </a:t>
            </a:r>
            <a:r>
              <a:rPr lang="en-US" sz="3200" dirty="0"/>
              <a:t>for information processing in neuronal networks</a:t>
            </a:r>
            <a:endParaRPr lang="en-US" sz="3200" dirty="0" smtClean="0"/>
          </a:p>
          <a:p>
            <a:r>
              <a:rPr lang="en-US" sz="3200" dirty="0" smtClean="0"/>
              <a:t>Two </a:t>
            </a:r>
            <a:r>
              <a:rPr lang="en-US" sz="3200" dirty="0"/>
              <a:t>major components of glutamatergic system,</a:t>
            </a:r>
          </a:p>
          <a:p>
            <a:pPr lvl="1"/>
            <a:r>
              <a:rPr lang="en-US" sz="2800" dirty="0"/>
              <a:t>Glutamate Receptors</a:t>
            </a:r>
          </a:p>
          <a:p>
            <a:pPr lvl="1"/>
            <a:r>
              <a:rPr lang="en-US" sz="2800" dirty="0"/>
              <a:t>Glutamate </a:t>
            </a:r>
            <a:r>
              <a:rPr lang="en-US" sz="2800" dirty="0" smtClean="0"/>
              <a:t>Transporters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192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701750"/>
            <a:ext cx="9598696" cy="956930"/>
          </a:xfrm>
        </p:spPr>
        <p:txBody>
          <a:bodyPr/>
          <a:lstStyle/>
          <a:p>
            <a:pPr algn="l"/>
            <a:r>
              <a:rPr lang="en-US" dirty="0" smtClean="0"/>
              <a:t>  SAMP8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064" y="1998921"/>
            <a:ext cx="9598696" cy="382772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Age related behavioral </a:t>
            </a:r>
            <a:r>
              <a:rPr lang="en-US" sz="2800" dirty="0"/>
              <a:t>changes occur in SAMP8 at 4 months of age </a:t>
            </a:r>
            <a:endParaRPr lang="en-US" sz="2800" dirty="0" smtClean="0"/>
          </a:p>
          <a:p>
            <a:r>
              <a:rPr lang="en-US" sz="2800" dirty="0"/>
              <a:t>A</a:t>
            </a:r>
            <a:r>
              <a:rPr lang="en-US" sz="2800" dirty="0" smtClean="0"/>
              <a:t>ge-related </a:t>
            </a:r>
            <a:r>
              <a:rPr lang="en-US" sz="2800" dirty="0"/>
              <a:t>deficits in learning and memory occur as early as 2 months after birth </a:t>
            </a:r>
            <a:endParaRPr lang="en-US" sz="2800" dirty="0" smtClean="0"/>
          </a:p>
          <a:p>
            <a:r>
              <a:rPr lang="en-US" sz="2800" dirty="0"/>
              <a:t>SAMP8 exhibits significant </a:t>
            </a:r>
            <a:r>
              <a:rPr lang="en-US" sz="2800" dirty="0" smtClean="0"/>
              <a:t>impairments </a:t>
            </a:r>
            <a:r>
              <a:rPr lang="en-US" sz="2800" dirty="0"/>
              <a:t>in active avoidance tasks </a:t>
            </a:r>
            <a:endParaRPr lang="en-US" sz="2800" dirty="0" smtClean="0"/>
          </a:p>
          <a:p>
            <a:r>
              <a:rPr lang="en-US" sz="2800" dirty="0"/>
              <a:t>A</a:t>
            </a:r>
            <a:r>
              <a:rPr lang="en-US" sz="2800" dirty="0" smtClean="0"/>
              <a:t>voidance </a:t>
            </a:r>
            <a:r>
              <a:rPr lang="en-US" sz="2800" dirty="0"/>
              <a:t>responses in SAMP8 did not improve with </a:t>
            </a:r>
            <a:r>
              <a:rPr lang="en-US" sz="2800" dirty="0" smtClean="0"/>
              <a:t>training but increase </a:t>
            </a:r>
            <a:r>
              <a:rPr lang="en-US" sz="2800" dirty="0"/>
              <a:t>in the SAMR1 control group in the shuttle-box test </a:t>
            </a:r>
          </a:p>
        </p:txBody>
      </p:sp>
    </p:spTree>
    <p:extLst>
      <p:ext uri="{BB962C8B-B14F-4D97-AF65-F5344CB8AC3E}">
        <p14:creationId xmlns:p14="http://schemas.microsoft.com/office/powerpoint/2010/main" val="14309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52091"/>
            <a:ext cx="9598696" cy="116822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Results of </a:t>
            </a:r>
            <a:r>
              <a:rPr lang="en-US"/>
              <a:t>VGLUT1 </a:t>
            </a:r>
            <a:r>
              <a:rPr lang="en-US" smtClean="0"/>
              <a:t>Protein expression </a:t>
            </a:r>
            <a:r>
              <a:rPr lang="en-US"/>
              <a:t>in </a:t>
            </a:r>
            <a:r>
              <a:rPr lang="en-US" smtClean="0"/>
              <a:t>SAMR1 and SAMP8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65" y="1919743"/>
            <a:ext cx="10134202" cy="38921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17356" y="6075335"/>
            <a:ext cx="1011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Fig: (C</a:t>
            </a:r>
            <a:r>
              <a:rPr lang="en-US" dirty="0"/>
              <a:t>) expression of protein in the hippocampus; (D) expression of protein in the cerebral cortex </a:t>
            </a:r>
          </a:p>
        </p:txBody>
      </p:sp>
    </p:spTree>
    <p:extLst>
      <p:ext uri="{BB962C8B-B14F-4D97-AF65-F5344CB8AC3E}">
        <p14:creationId xmlns:p14="http://schemas.microsoft.com/office/powerpoint/2010/main" val="9353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828137"/>
            <a:ext cx="9598696" cy="1000664"/>
          </a:xfrm>
        </p:spPr>
        <p:txBody>
          <a:bodyPr/>
          <a:lstStyle/>
          <a:p>
            <a:pPr algn="l"/>
            <a:r>
              <a:rPr lang="en-US" dirty="0"/>
              <a:t>Results of VGLUT1 expression in SAMP8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5064" y="2311879"/>
            <a:ext cx="9598696" cy="3563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These results showed that VGLUT1 protein expression was decreased in the cerebral cortex and hippocampus of SAMP8, </a:t>
            </a:r>
            <a:r>
              <a:rPr lang="en-US" sz="3200" dirty="0" smtClean="0"/>
              <a:t>which might be related to the deterioration </a:t>
            </a:r>
            <a:r>
              <a:rPr lang="en-US" sz="3200" dirty="0"/>
              <a:t>of learning and </a:t>
            </a:r>
            <a:r>
              <a:rPr lang="en-US" sz="3200" dirty="0" smtClean="0"/>
              <a:t>memory in SAMP8 mice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89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90113"/>
            <a:ext cx="9598696" cy="1207699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of </a:t>
            </a:r>
            <a:r>
              <a:rPr lang="en-US" dirty="0" smtClean="0"/>
              <a:t>VGLUT2 Protein expression </a:t>
            </a:r>
            <a:r>
              <a:rPr lang="en-US" dirty="0"/>
              <a:t>in </a:t>
            </a:r>
            <a:r>
              <a:rPr lang="en-US" dirty="0" smtClean="0"/>
              <a:t>SAMP8 and SAMR1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8" y="1897812"/>
            <a:ext cx="9316528" cy="4123426"/>
          </a:xfrm>
        </p:spPr>
      </p:pic>
    </p:spTree>
    <p:extLst>
      <p:ext uri="{BB962C8B-B14F-4D97-AF65-F5344CB8AC3E}">
        <p14:creationId xmlns:p14="http://schemas.microsoft.com/office/powerpoint/2010/main" val="10521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7949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Results of </a:t>
            </a:r>
            <a:r>
              <a:rPr lang="en-US" b="1" dirty="0" smtClean="0">
                <a:solidFill>
                  <a:srgbClr val="002060"/>
                </a:solidFill>
              </a:rPr>
              <a:t>VGLUT2 </a:t>
            </a:r>
            <a:r>
              <a:rPr lang="en-US" b="1" dirty="0">
                <a:solidFill>
                  <a:srgbClr val="002060"/>
                </a:solidFill>
              </a:rPr>
              <a:t>expression in SAMP8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90777" y="2556932"/>
            <a:ext cx="8557404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 comparison of VGLUT1 and VGLUT2 expression in the hippocampus of SAMR1 and SAMP8 revealed the possibility of complementary VGLUT1 and VGLUT2 function in the same brain </a:t>
            </a:r>
            <a:r>
              <a:rPr lang="en-US" sz="2800" dirty="0" smtClean="0"/>
              <a:t>region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05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11445"/>
            <a:ext cx="9598696" cy="128284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</a:rPr>
              <a:t>VGLUTs Expression </a:t>
            </a:r>
            <a:r>
              <a:rPr lang="en-US" b="1" smtClean="0">
                <a:solidFill>
                  <a:srgbClr val="002060"/>
                </a:solidFill>
              </a:rPr>
              <a:t>and Acquisition of Memory and Learning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86928" y="1794293"/>
            <a:ext cx="6435306" cy="45029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First, learning </a:t>
            </a:r>
            <a:r>
              <a:rPr lang="en-US" sz="2800" dirty="0"/>
              <a:t>performance and memory formation in the KM mice were tested with a shuttle- box test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huttle-box </a:t>
            </a:r>
            <a:r>
              <a:rPr lang="en-US" sz="2800" dirty="0"/>
              <a:t>test is a multi-trial procedure utilizing </a:t>
            </a:r>
            <a:r>
              <a:rPr lang="en-US" sz="2800" dirty="0" smtClean="0"/>
              <a:t>complex tasks</a:t>
            </a:r>
          </a:p>
          <a:p>
            <a:r>
              <a:rPr lang="en-US" sz="2800" dirty="0"/>
              <a:t>U</a:t>
            </a:r>
            <a:r>
              <a:rPr lang="en-US" sz="2800" dirty="0" smtClean="0"/>
              <a:t>sed </a:t>
            </a:r>
            <a:r>
              <a:rPr lang="en-US" sz="2800" dirty="0"/>
              <a:t>to assess the learning and memory ability of </a:t>
            </a:r>
            <a:r>
              <a:rPr lang="en-US" sz="2800" dirty="0" smtClean="0"/>
              <a:t>rodents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eliable</a:t>
            </a:r>
            <a:r>
              <a:rPr lang="en-US" sz="2800" dirty="0"/>
              <a:t>, sensitive and quantitative for active avoidance learning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52232"/>
            <a:ext cx="4560737" cy="42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448575"/>
            <a:ext cx="9598696" cy="74187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Shuttle-Box Test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8" y="1466492"/>
            <a:ext cx="9298173" cy="5141342"/>
          </a:xfrm>
        </p:spPr>
      </p:pic>
    </p:spTree>
    <p:extLst>
      <p:ext uri="{BB962C8B-B14F-4D97-AF65-F5344CB8AC3E}">
        <p14:creationId xmlns:p14="http://schemas.microsoft.com/office/powerpoint/2010/main" val="14527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448575"/>
            <a:ext cx="9598696" cy="966157"/>
          </a:xfrm>
        </p:spPr>
        <p:txBody>
          <a:bodyPr/>
          <a:lstStyle/>
          <a:p>
            <a:r>
              <a:rPr lang="en-US" b="1" dirty="0" smtClean="0"/>
              <a:t>Shuttle Box Test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064" y="1704815"/>
            <a:ext cx="9598696" cy="454071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61 </a:t>
            </a:r>
            <a:r>
              <a:rPr lang="en-US" sz="2800" dirty="0"/>
              <a:t>male KM mice were evaluated using the shuttle-box test </a:t>
            </a:r>
          </a:p>
          <a:p>
            <a:r>
              <a:rPr lang="en-US" sz="2800" dirty="0" smtClean="0"/>
              <a:t>Active </a:t>
            </a:r>
            <a:r>
              <a:rPr lang="en-US" sz="2800" dirty="0"/>
              <a:t>avoidance response was recorded </a:t>
            </a:r>
            <a:r>
              <a:rPr lang="en-US" sz="2800" dirty="0" smtClean="0"/>
              <a:t>automatically </a:t>
            </a:r>
            <a:endParaRPr lang="en-US" sz="2800" dirty="0"/>
          </a:p>
          <a:p>
            <a:r>
              <a:rPr lang="en-US" sz="2800" dirty="0"/>
              <a:t>Each mouse was given 60 consecutive trials with </a:t>
            </a:r>
            <a:r>
              <a:rPr lang="en-US" sz="2800" dirty="0" smtClean="0"/>
              <a:t>20s intervals </a:t>
            </a:r>
            <a:r>
              <a:rPr lang="en-US" sz="2800" dirty="0"/>
              <a:t>daily for six consecutive days</a:t>
            </a:r>
            <a:r>
              <a:rPr lang="en-US" sz="2800" dirty="0" smtClean="0"/>
              <a:t>. </a:t>
            </a:r>
          </a:p>
          <a:p>
            <a:pPr lvl="2"/>
            <a:r>
              <a:rPr lang="en-US" sz="2800" dirty="0" smtClean="0"/>
              <a:t>lighting 5s, interval 10s</a:t>
            </a:r>
            <a:r>
              <a:rPr lang="en-US" sz="2800" dirty="0"/>
              <a:t>,</a:t>
            </a:r>
            <a:r>
              <a:rPr lang="en-US" sz="2800" dirty="0" smtClean="0"/>
              <a:t> </a:t>
            </a:r>
            <a:r>
              <a:rPr lang="en-US" sz="2800" dirty="0"/>
              <a:t>electric </a:t>
            </a:r>
            <a:r>
              <a:rPr lang="en-US" sz="2800" dirty="0" smtClean="0"/>
              <a:t>shock 5 s, interval 20s</a:t>
            </a:r>
          </a:p>
          <a:p>
            <a:pPr lvl="2"/>
            <a:endParaRPr lang="en-US" sz="2800" dirty="0" smtClean="0"/>
          </a:p>
          <a:p>
            <a:r>
              <a:rPr lang="en-US" sz="2800" dirty="0"/>
              <a:t>The learning and memory ability of each KM mouse was assessed as the percentage of the ratio of active avoidance response number to the total </a:t>
            </a:r>
            <a:r>
              <a:rPr lang="en-US" sz="2800" dirty="0" smtClean="0"/>
              <a:t>avoidance </a:t>
            </a:r>
            <a:endParaRPr lang="en-US" sz="2800" dirty="0"/>
          </a:p>
          <a:p>
            <a:pPr lvl="2"/>
            <a:endParaRPr lang="en-US" sz="2600" dirty="0" smtClean="0"/>
          </a:p>
          <a:p>
            <a:pPr lvl="2"/>
            <a:endParaRPr lang="en-US" sz="2600" dirty="0" smtClean="0"/>
          </a:p>
          <a:p>
            <a:pPr lvl="2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793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517585"/>
            <a:ext cx="9598696" cy="862641"/>
          </a:xfrm>
        </p:spPr>
        <p:txBody>
          <a:bodyPr>
            <a:normAutofit/>
          </a:bodyPr>
          <a:lstStyle/>
          <a:p>
            <a:r>
              <a:rPr lang="en-US" dirty="0" smtClean="0"/>
              <a:t>Shuttle Box Test Result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03" y="1380226"/>
            <a:ext cx="6597599" cy="5274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74915" y="1580829"/>
            <a:ext cx="35646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control group </a:t>
            </a:r>
            <a:r>
              <a:rPr lang="en-US" sz="2400" dirty="0" smtClean="0"/>
              <a:t>had </a:t>
            </a:r>
            <a:r>
              <a:rPr lang="en-US" sz="2400" dirty="0"/>
              <a:t>five mice that received no </a:t>
            </a:r>
            <a:r>
              <a:rPr lang="en-US" sz="2400" dirty="0" smtClean="0"/>
              <a:t>shock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G</a:t>
            </a:r>
            <a:r>
              <a:rPr lang="en-US" sz="2400" dirty="0" smtClean="0"/>
              <a:t>roup </a:t>
            </a:r>
            <a:r>
              <a:rPr lang="en-US" sz="2400" dirty="0"/>
              <a:t>A contained five mice </a:t>
            </a:r>
            <a:r>
              <a:rPr lang="en-US" sz="2400" dirty="0" smtClean="0"/>
              <a:t>with a score 0–20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G</a:t>
            </a:r>
            <a:r>
              <a:rPr lang="en-US" sz="2400" dirty="0" smtClean="0"/>
              <a:t>roup </a:t>
            </a:r>
            <a:r>
              <a:rPr lang="en-US" sz="2400" dirty="0"/>
              <a:t>B had 10 mice </a:t>
            </a:r>
            <a:r>
              <a:rPr lang="en-US" sz="2400" dirty="0" smtClean="0"/>
              <a:t>with a score 21–40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G</a:t>
            </a:r>
            <a:r>
              <a:rPr lang="en-US" sz="2400" dirty="0" smtClean="0"/>
              <a:t>roup </a:t>
            </a:r>
            <a:r>
              <a:rPr lang="en-US" sz="2400" dirty="0"/>
              <a:t>C had 21 mice with </a:t>
            </a:r>
            <a:r>
              <a:rPr lang="en-US" sz="2400" dirty="0" smtClean="0"/>
              <a:t>a score 41–60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G</a:t>
            </a:r>
            <a:r>
              <a:rPr lang="en-US" sz="2400" dirty="0" smtClean="0"/>
              <a:t>roup </a:t>
            </a:r>
            <a:r>
              <a:rPr lang="en-US" sz="2400" dirty="0"/>
              <a:t>D had 12 mice with </a:t>
            </a:r>
            <a:r>
              <a:rPr lang="en-US" sz="2400" dirty="0" smtClean="0"/>
              <a:t>a score </a:t>
            </a:r>
            <a:r>
              <a:rPr lang="en-US" sz="2400" dirty="0"/>
              <a:t>of 61– </a:t>
            </a:r>
            <a:r>
              <a:rPr lang="en-US" sz="2400" dirty="0" smtClean="0"/>
              <a:t>75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And </a:t>
            </a:r>
            <a:r>
              <a:rPr lang="en-US" sz="2400" dirty="0"/>
              <a:t>group E had five mice with </a:t>
            </a:r>
            <a:r>
              <a:rPr lang="en-US" sz="2400" dirty="0" smtClean="0"/>
              <a:t>a </a:t>
            </a:r>
            <a:r>
              <a:rPr lang="en-US" sz="2400" dirty="0"/>
              <a:t>score of 76–100 </a:t>
            </a:r>
          </a:p>
        </p:txBody>
      </p:sp>
    </p:spTree>
    <p:extLst>
      <p:ext uri="{BB962C8B-B14F-4D97-AF65-F5344CB8AC3E}">
        <p14:creationId xmlns:p14="http://schemas.microsoft.com/office/powerpoint/2010/main" val="18355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064" y="2536166"/>
            <a:ext cx="9598696" cy="29329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P</a:t>
            </a:r>
            <a:r>
              <a:rPr lang="en-US" sz="3600" dirty="0" smtClean="0"/>
              <a:t>rotein </a:t>
            </a:r>
            <a:r>
              <a:rPr lang="en-US" sz="3600" dirty="0"/>
              <a:t>expression of </a:t>
            </a:r>
            <a:r>
              <a:rPr lang="en-US" sz="3600" dirty="0" smtClean="0"/>
              <a:t>VGLUTs in </a:t>
            </a:r>
            <a:r>
              <a:rPr lang="en-US" sz="3600" dirty="0"/>
              <a:t>the hippocampus </a:t>
            </a:r>
            <a:r>
              <a:rPr lang="en-US" sz="3600" dirty="0" smtClean="0"/>
              <a:t>and cerebral cortex of </a:t>
            </a:r>
            <a:r>
              <a:rPr lang="en-US" sz="3600" dirty="0"/>
              <a:t>KM mice following the shuttle-box </a:t>
            </a:r>
            <a:r>
              <a:rPr lang="en-US" sz="3600" dirty="0" smtClean="0"/>
              <a:t>test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49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00333"/>
            <a:ext cx="9598696" cy="1069675"/>
          </a:xfrm>
        </p:spPr>
        <p:txBody>
          <a:bodyPr/>
          <a:lstStyle/>
          <a:p>
            <a:r>
              <a:rPr lang="en-US" b="1" dirty="0" smtClean="0"/>
              <a:t>Glutamate Receptors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10883" y="1811545"/>
            <a:ext cx="4520534" cy="4278702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/>
              <a:t>Glutamate receptors</a:t>
            </a:r>
            <a:r>
              <a:rPr lang="en-US" sz="2800" dirty="0"/>
              <a:t> are </a:t>
            </a:r>
            <a:r>
              <a:rPr lang="en-US" sz="2800" dirty="0" smtClean="0"/>
              <a:t>synaptic receptors</a:t>
            </a:r>
            <a:r>
              <a:rPr lang="en-US" sz="2800" dirty="0"/>
              <a:t> located primarily on the membranes of </a:t>
            </a:r>
            <a:r>
              <a:rPr lang="en-US" sz="2800" dirty="0" smtClean="0"/>
              <a:t>neuronal cells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R</a:t>
            </a:r>
            <a:r>
              <a:rPr lang="en-US" sz="2800" dirty="0" smtClean="0"/>
              <a:t>esponsible </a:t>
            </a:r>
            <a:r>
              <a:rPr lang="en-US" sz="2800" dirty="0"/>
              <a:t>for the glutamate-mediated </a:t>
            </a:r>
            <a:r>
              <a:rPr lang="en-US" sz="2800" dirty="0" smtClean="0"/>
              <a:t>post synaptic excitation</a:t>
            </a:r>
            <a:r>
              <a:rPr lang="en-US" sz="2800" dirty="0"/>
              <a:t> </a:t>
            </a:r>
            <a:r>
              <a:rPr lang="en-US" sz="2800" dirty="0" smtClean="0"/>
              <a:t>of</a:t>
            </a:r>
            <a:r>
              <a:rPr lang="en-US" sz="2800" dirty="0"/>
              <a:t> </a:t>
            </a:r>
            <a:r>
              <a:rPr lang="en-US" sz="2800" dirty="0" smtClean="0"/>
              <a:t>neuronal cell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48779106"/>
              </p:ext>
            </p:extLst>
          </p:nvPr>
        </p:nvGraphicFramePr>
        <p:xfrm>
          <a:off x="5548392" y="1837422"/>
          <a:ext cx="5855727" cy="4252825"/>
        </p:xfrm>
        <a:graphic>
          <a:graphicData uri="http://schemas.openxmlformats.org/drawingml/2006/table">
            <a:tbl>
              <a:tblPr/>
              <a:tblGrid>
                <a:gridCol w="1935643"/>
                <a:gridCol w="2014564"/>
                <a:gridCol w="1905520"/>
              </a:tblGrid>
              <a:tr h="85056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Agonist(s)</a:t>
                      </a: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0565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Ionotropic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NMDA</a:t>
                      </a:r>
                      <a:r>
                        <a:rPr lang="en-US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Receptor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NMDA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05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Kainate</a:t>
                      </a:r>
                      <a:r>
                        <a:rPr lang="en-US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Receptor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Kainate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05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AMPA</a:t>
                      </a:r>
                      <a:r>
                        <a:rPr lang="en-US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Receptor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AMPA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05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Metabotropic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mGluR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LAP4</a:t>
                      </a:r>
                      <a:r>
                        <a:rPr lang="pt-BR" sz="2400" b="1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pt-BR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ACPD</a:t>
                      </a:r>
                      <a:r>
                        <a:rPr lang="pt-BR" sz="2400" b="1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pt-BR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pt-BR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L-QA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934" marR="44934" marT="22467" marB="22467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603849"/>
            <a:ext cx="9598696" cy="897147"/>
          </a:xfrm>
        </p:spPr>
        <p:txBody>
          <a:bodyPr>
            <a:normAutofit/>
          </a:bodyPr>
          <a:lstStyle/>
          <a:p>
            <a:r>
              <a:rPr lang="en-US" dirty="0"/>
              <a:t>Results of </a:t>
            </a:r>
            <a:r>
              <a:rPr lang="en-US" dirty="0" smtClean="0"/>
              <a:t>VGLUT1 Protein Expression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35" y="1656271"/>
            <a:ext cx="9924954" cy="4761782"/>
          </a:xfrm>
        </p:spPr>
      </p:pic>
    </p:spTree>
    <p:extLst>
      <p:ext uri="{BB962C8B-B14F-4D97-AF65-F5344CB8AC3E}">
        <p14:creationId xmlns:p14="http://schemas.microsoft.com/office/powerpoint/2010/main" val="546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610385"/>
            <a:ext cx="9598696" cy="1053885"/>
          </a:xfrm>
        </p:spPr>
        <p:txBody>
          <a:bodyPr>
            <a:noAutofit/>
          </a:bodyPr>
          <a:lstStyle/>
          <a:p>
            <a:r>
              <a:rPr lang="en-US" sz="2000" dirty="0" smtClean="0"/>
              <a:t>Fig: Correlation </a:t>
            </a:r>
            <a:r>
              <a:rPr lang="en-US" sz="2000" dirty="0"/>
              <a:t>between </a:t>
            </a:r>
            <a:r>
              <a:rPr lang="en-US" sz="2000" dirty="0" smtClean="0"/>
              <a:t>protein </a:t>
            </a:r>
            <a:r>
              <a:rPr lang="en-US" sz="2000" dirty="0"/>
              <a:t>expression of VGLUT1 in the cerebral cortex and hippocampus of of KM mice tested by shuttle-box and the ability of learning and memory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56" y="1565330"/>
            <a:ext cx="8498314" cy="3908390"/>
          </a:xfrm>
        </p:spPr>
      </p:pic>
      <p:sp>
        <p:nvSpPr>
          <p:cNvPr id="5" name="TextBox 4"/>
          <p:cNvSpPr txBox="1"/>
          <p:nvPr/>
        </p:nvSpPr>
        <p:spPr>
          <a:xfrm>
            <a:off x="1100380" y="604433"/>
            <a:ext cx="6214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Correlation Analysis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56684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065" y="982134"/>
            <a:ext cx="9598696" cy="950184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of VGLUT1 E</a:t>
            </a:r>
            <a:r>
              <a:rPr lang="en-US" dirty="0" smtClean="0"/>
              <a:t>xpression in KM mice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02100" y="2556932"/>
            <a:ext cx="9108393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These </a:t>
            </a:r>
            <a:r>
              <a:rPr lang="en-US" sz="2800" dirty="0"/>
              <a:t>findings indicate that VGLUT1 protein expression was increased in the </a:t>
            </a:r>
            <a:r>
              <a:rPr lang="en-US" sz="2800" dirty="0" smtClean="0"/>
              <a:t>cerebral </a:t>
            </a:r>
            <a:r>
              <a:rPr lang="en-US" sz="2800" dirty="0"/>
              <a:t>cortex and hippocampus of KM mice and suggest that this is </a:t>
            </a:r>
            <a:r>
              <a:rPr lang="en-US" sz="2800" dirty="0" smtClean="0"/>
              <a:t>positively correlated </a:t>
            </a:r>
            <a:r>
              <a:rPr lang="en-US" sz="2800" dirty="0"/>
              <a:t>with an elevation in learning and memory </a:t>
            </a:r>
            <a:r>
              <a:rPr lang="en-US" sz="2800" dirty="0" smtClean="0"/>
              <a:t>ability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88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</a:t>
            </a:r>
            <a:r>
              <a:rPr lang="en-US" dirty="0" smtClean="0"/>
              <a:t>VGLUT2 Protein </a:t>
            </a:r>
            <a:r>
              <a:rPr lang="en-US" dirty="0"/>
              <a:t>E</a:t>
            </a:r>
            <a:r>
              <a:rPr lang="en-US" dirty="0" smtClean="0"/>
              <a:t>xpression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2" y="2285999"/>
            <a:ext cx="8509000" cy="3717985"/>
          </a:xfrm>
        </p:spPr>
      </p:pic>
    </p:spTree>
    <p:extLst>
      <p:ext uri="{BB962C8B-B14F-4D97-AF65-F5344CB8AC3E}">
        <p14:creationId xmlns:p14="http://schemas.microsoft.com/office/powerpoint/2010/main" val="9892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66427"/>
            <a:ext cx="9598696" cy="7594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Correlation Analysis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32" y="1441343"/>
            <a:ext cx="8932570" cy="4031040"/>
          </a:xfrm>
        </p:spPr>
      </p:pic>
      <p:sp>
        <p:nvSpPr>
          <p:cNvPr id="6" name="TextBox 5"/>
          <p:cNvSpPr txBox="1"/>
          <p:nvPr/>
        </p:nvSpPr>
        <p:spPr>
          <a:xfrm>
            <a:off x="2076773" y="5765368"/>
            <a:ext cx="893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Fig: Correlation </a:t>
            </a:r>
            <a:r>
              <a:rPr lang="en-US" dirty="0"/>
              <a:t>between protein expression of </a:t>
            </a:r>
            <a:r>
              <a:rPr lang="en-US" dirty="0" smtClean="0"/>
              <a:t>VGLUT2 </a:t>
            </a:r>
            <a:r>
              <a:rPr lang="en-US" dirty="0"/>
              <a:t>in the cerebral cortex and hippocampus of of KM mice tested by shuttle-box and the ability of learning and memory </a:t>
            </a:r>
          </a:p>
        </p:txBody>
      </p:sp>
    </p:spTree>
    <p:extLst>
      <p:ext uri="{BB962C8B-B14F-4D97-AF65-F5344CB8AC3E}">
        <p14:creationId xmlns:p14="http://schemas.microsoft.com/office/powerpoint/2010/main" val="607169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445" y="655609"/>
            <a:ext cx="9937630" cy="127670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Results of </a:t>
            </a:r>
            <a:r>
              <a:rPr lang="en-US" b="1" smtClean="0"/>
              <a:t>VGLUT2 Expression </a:t>
            </a:r>
            <a:r>
              <a:rPr lang="en-US" b="1" dirty="0" smtClean="0"/>
              <a:t>in KM mice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675" y="1932317"/>
            <a:ext cx="9824085" cy="3647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 smtClean="0"/>
          </a:p>
          <a:p>
            <a:pPr algn="ctr">
              <a:buFont typeface="Arial" charset="0"/>
              <a:buChar char="•"/>
            </a:pPr>
            <a:r>
              <a:rPr lang="en-US" sz="3200" dirty="0" smtClean="0"/>
              <a:t>VGLUT2 </a:t>
            </a:r>
            <a:r>
              <a:rPr lang="en-US" sz="3200" dirty="0"/>
              <a:t>protein expression was increased in the brain of KM mice with enhanced learning and memory </a:t>
            </a:r>
            <a:r>
              <a:rPr lang="en-US" sz="3200" dirty="0" smtClean="0"/>
              <a:t>capability</a:t>
            </a:r>
          </a:p>
          <a:p>
            <a:pPr algn="ctr">
              <a:buFont typeface="Arial" charset="0"/>
              <a:buChar char="•"/>
            </a:pPr>
            <a:r>
              <a:rPr lang="en-US" sz="3200" dirty="0"/>
              <a:t>P</a:t>
            </a:r>
            <a:r>
              <a:rPr lang="en-US" sz="3200" dirty="0" smtClean="0"/>
              <a:t>rotein </a:t>
            </a:r>
            <a:r>
              <a:rPr lang="en-US" sz="3200" dirty="0"/>
              <a:t>expression in the hippocampus </a:t>
            </a:r>
            <a:r>
              <a:rPr lang="en-US" sz="3200" dirty="0" smtClean="0"/>
              <a:t>and </a:t>
            </a:r>
            <a:r>
              <a:rPr lang="en-US" sz="3200" dirty="0"/>
              <a:t>cerebral cortex </a:t>
            </a:r>
            <a:r>
              <a:rPr lang="en-US" sz="3200" dirty="0" smtClean="0"/>
              <a:t>was </a:t>
            </a:r>
            <a:r>
              <a:rPr lang="en-US" sz="3200" dirty="0"/>
              <a:t>positively correlated with the </a:t>
            </a:r>
            <a:r>
              <a:rPr lang="en-US" sz="3200" dirty="0" smtClean="0"/>
              <a:t>ability </a:t>
            </a:r>
            <a:r>
              <a:rPr lang="en-US" sz="3200" dirty="0"/>
              <a:t>to perform learning and memory. </a:t>
            </a:r>
          </a:p>
          <a:p>
            <a:pPr marL="0" indent="0" algn="ctr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80846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69344"/>
            <a:ext cx="9598696" cy="1121434"/>
          </a:xfrm>
        </p:spPr>
        <p:txBody>
          <a:bodyPr/>
          <a:lstStyle/>
          <a:p>
            <a:r>
              <a:rPr lang="en-US" dirty="0"/>
              <a:t>Results of </a:t>
            </a:r>
            <a:r>
              <a:rPr lang="en-US" dirty="0" smtClean="0"/>
              <a:t>VGLUT3 Protein Expression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1" y="1915064"/>
            <a:ext cx="8719779" cy="4054415"/>
          </a:xfrm>
        </p:spPr>
      </p:pic>
    </p:spTree>
    <p:extLst>
      <p:ext uri="{BB962C8B-B14F-4D97-AF65-F5344CB8AC3E}">
        <p14:creationId xmlns:p14="http://schemas.microsoft.com/office/powerpoint/2010/main" val="5183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80448"/>
            <a:ext cx="9598696" cy="867906"/>
          </a:xfrm>
        </p:spPr>
        <p:txBody>
          <a:bodyPr/>
          <a:lstStyle/>
          <a:p>
            <a:r>
              <a:rPr lang="en-US" smtClean="0"/>
              <a:t>Correlation Analysis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44" y="1766806"/>
            <a:ext cx="8590138" cy="3721074"/>
          </a:xfrm>
        </p:spPr>
      </p:pic>
      <p:sp>
        <p:nvSpPr>
          <p:cNvPr id="5" name="TextBox 4"/>
          <p:cNvSpPr txBox="1"/>
          <p:nvPr/>
        </p:nvSpPr>
        <p:spPr>
          <a:xfrm>
            <a:off x="1782305" y="5827362"/>
            <a:ext cx="860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Fig: Correlation </a:t>
            </a:r>
            <a:r>
              <a:rPr lang="en-US" dirty="0"/>
              <a:t>between protein expression of </a:t>
            </a:r>
            <a:r>
              <a:rPr lang="en-US" dirty="0" smtClean="0"/>
              <a:t>VGLUT3 in </a:t>
            </a:r>
            <a:r>
              <a:rPr lang="en-US" dirty="0"/>
              <a:t>the cerebral cortex and hippocampus of of KM mice tested by shuttle-box and the ability of learning and memory </a:t>
            </a:r>
          </a:p>
        </p:txBody>
      </p:sp>
    </p:spTree>
    <p:extLst>
      <p:ext uri="{BB962C8B-B14F-4D97-AF65-F5344CB8AC3E}">
        <p14:creationId xmlns:p14="http://schemas.microsoft.com/office/powerpoint/2010/main" val="10502003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of </a:t>
            </a:r>
            <a:r>
              <a:rPr lang="en-US" dirty="0" smtClean="0"/>
              <a:t>VGLUT3 Expression in KM mice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significant </a:t>
            </a:r>
            <a:r>
              <a:rPr lang="en-US" dirty="0"/>
              <a:t>alteration in </a:t>
            </a:r>
            <a:r>
              <a:rPr lang="en-US" dirty="0" smtClean="0"/>
              <a:t>VGLUT3 protein </a:t>
            </a:r>
            <a:r>
              <a:rPr lang="en-US" dirty="0"/>
              <a:t>expression levels </a:t>
            </a:r>
            <a:r>
              <a:rPr lang="en-US" dirty="0" smtClean="0"/>
              <a:t>in hippocampus. But there was a tendency toward increased expression in cerebral </a:t>
            </a:r>
            <a:r>
              <a:rPr lang="en-US" dirty="0"/>
              <a:t>cortex of KM </a:t>
            </a:r>
            <a:r>
              <a:rPr lang="en-US" dirty="0" smtClean="0"/>
              <a:t>mice</a:t>
            </a:r>
          </a:p>
          <a:p>
            <a:endParaRPr lang="en-US" dirty="0"/>
          </a:p>
          <a:p>
            <a:r>
              <a:rPr lang="en-US" dirty="0"/>
              <a:t>Correlation analysis </a:t>
            </a:r>
            <a:r>
              <a:rPr lang="en-US" dirty="0" smtClean="0"/>
              <a:t>indicated </a:t>
            </a:r>
            <a:r>
              <a:rPr lang="en-US" dirty="0"/>
              <a:t>that there was no </a:t>
            </a:r>
            <a:r>
              <a:rPr lang="en-US" dirty="0" smtClean="0"/>
              <a:t>correlation </a:t>
            </a:r>
            <a:r>
              <a:rPr lang="en-US" dirty="0"/>
              <a:t>of VGLUT3 mRNA and protein expression in the </a:t>
            </a:r>
            <a:r>
              <a:rPr lang="en-US" dirty="0" smtClean="0"/>
              <a:t>hippocampus </a:t>
            </a:r>
            <a:r>
              <a:rPr lang="en-US" dirty="0"/>
              <a:t>and cerebral cortex of KM mice with learning and memory performance in the shuttle-box </a:t>
            </a:r>
            <a:r>
              <a:rPr lang="en-US" dirty="0" smtClean="0"/>
              <a:t>test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65265"/>
            <a:ext cx="9598696" cy="1230285"/>
          </a:xfrm>
        </p:spPr>
        <p:txBody>
          <a:bodyPr>
            <a:noAutofit/>
          </a:bodyPr>
          <a:lstStyle/>
          <a:p>
            <a:r>
              <a:rPr lang="en-US" sz="4000" b="1" dirty="0"/>
              <a:t>Synaptophysin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3" y="1612670"/>
            <a:ext cx="4557097" cy="4505497"/>
          </a:xfrm>
        </p:spPr>
        <p:txBody>
          <a:bodyPr>
            <a:noAutofit/>
          </a:bodyPr>
          <a:lstStyle/>
          <a:p>
            <a:r>
              <a:rPr lang="en-US" sz="2800" b="1" dirty="0"/>
              <a:t>Synaptophysin</a:t>
            </a:r>
            <a:r>
              <a:rPr lang="en-US" sz="2800" dirty="0"/>
              <a:t>, also known as the </a:t>
            </a:r>
            <a:r>
              <a:rPr lang="en-US" sz="2800" b="1" dirty="0"/>
              <a:t>major synaptic vesicle protein </a:t>
            </a:r>
            <a:r>
              <a:rPr lang="en-US" sz="2800" b="1" dirty="0" smtClean="0"/>
              <a:t>p38</a:t>
            </a:r>
          </a:p>
          <a:p>
            <a:endParaRPr lang="en-US" sz="2800" b="1" dirty="0" smtClean="0"/>
          </a:p>
          <a:p>
            <a:r>
              <a:rPr lang="en-US" sz="2800" dirty="0" smtClean="0"/>
              <a:t>It </a:t>
            </a:r>
            <a:r>
              <a:rPr lang="en-US" sz="2800" dirty="0"/>
              <a:t>regulates </a:t>
            </a:r>
            <a:r>
              <a:rPr lang="en-US" sz="2800" dirty="0" smtClean="0"/>
              <a:t>endocytosis </a:t>
            </a:r>
            <a:r>
              <a:rPr lang="en-US" sz="2800" dirty="0"/>
              <a:t>to ensure vesicle availability during and after sustained neuronal </a:t>
            </a:r>
            <a:r>
              <a:rPr lang="en-US" sz="2800" dirty="0" smtClean="0"/>
              <a:t>activity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795550"/>
            <a:ext cx="5990931" cy="38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itle 4"/>
          <p:cNvSpPr>
            <a:spLocks noGrp="1"/>
          </p:cNvSpPr>
          <p:nvPr>
            <p:ph type="title" orient="vert"/>
          </p:nvPr>
        </p:nvSpPr>
        <p:spPr>
          <a:xfrm>
            <a:off x="9919501" y="982132"/>
            <a:ext cx="1431985" cy="4893735"/>
          </a:xfrm>
        </p:spPr>
        <p:txBody>
          <a:bodyPr/>
          <a:lstStyle/>
          <a:p>
            <a:r>
              <a:rPr lang="en-US" dirty="0" smtClean="0"/>
              <a:t>Glutamate Receptors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11" y="268669"/>
            <a:ext cx="6907766" cy="6527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5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798022"/>
            <a:ext cx="9598696" cy="1487978"/>
          </a:xfrm>
        </p:spPr>
        <p:txBody>
          <a:bodyPr>
            <a:noAutofit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rotein </a:t>
            </a:r>
            <a:r>
              <a:rPr lang="en-US" sz="3200" dirty="0"/>
              <a:t>expression of Syp in the cerebral cortex and hippocampus of SAMR1 and SAMP8 with aging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60" y="2586215"/>
            <a:ext cx="9745734" cy="3764707"/>
          </a:xfrm>
        </p:spPr>
      </p:pic>
    </p:spTree>
    <p:extLst>
      <p:ext uri="{BB962C8B-B14F-4D97-AF65-F5344CB8AC3E}">
        <p14:creationId xmlns:p14="http://schemas.microsoft.com/office/powerpoint/2010/main" val="4611402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748145"/>
            <a:ext cx="9598696" cy="1537855"/>
          </a:xfrm>
        </p:spPr>
        <p:txBody>
          <a:bodyPr>
            <a:noAutofit/>
          </a:bodyPr>
          <a:lstStyle/>
          <a:p>
            <a:r>
              <a:rPr lang="en-US" sz="3200" dirty="0" smtClean="0"/>
              <a:t>Correlation between protein </a:t>
            </a:r>
            <a:r>
              <a:rPr lang="en-US" sz="3200" dirty="0"/>
              <a:t>expression of Syp in the cerebral cortex and hippocampus of KM mice </a:t>
            </a:r>
            <a:r>
              <a:rPr lang="en-US" sz="3200" dirty="0" smtClean="0"/>
              <a:t>with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the ability of learning and memory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57" y="2657216"/>
            <a:ext cx="8773712" cy="3610581"/>
          </a:xfrm>
        </p:spPr>
      </p:pic>
    </p:spTree>
    <p:extLst>
      <p:ext uri="{BB962C8B-B14F-4D97-AF65-F5344CB8AC3E}">
        <p14:creationId xmlns:p14="http://schemas.microsoft.com/office/powerpoint/2010/main" val="5114922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34839"/>
            <a:ext cx="9598696" cy="1086927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742535"/>
            <a:ext cx="9598696" cy="4502989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Glutamate </a:t>
            </a:r>
            <a:r>
              <a:rPr lang="en-US" dirty="0"/>
              <a:t>uptake though VGLUTs plays a prominent role in synaptic </a:t>
            </a:r>
            <a:r>
              <a:rPr lang="en-US" dirty="0" smtClean="0"/>
              <a:t>plasticity which </a:t>
            </a:r>
            <a:r>
              <a:rPr lang="en-US" dirty="0"/>
              <a:t>underlies the cellular basis of shuttle-box learning and memory </a:t>
            </a:r>
            <a:r>
              <a:rPr lang="en-US" dirty="0" smtClean="0"/>
              <a:t>processing</a:t>
            </a:r>
          </a:p>
          <a:p>
            <a:endParaRPr lang="en-US" dirty="0" smtClean="0"/>
          </a:p>
          <a:p>
            <a:r>
              <a:rPr lang="en-US" dirty="0" smtClean="0"/>
              <a:t>Finally, </a:t>
            </a:r>
            <a:r>
              <a:rPr lang="en-US" dirty="0"/>
              <a:t>it has been demonstrated that </a:t>
            </a:r>
            <a:r>
              <a:rPr lang="en-US" dirty="0" smtClean="0"/>
              <a:t>VGLUT1 and VGLUT2 </a:t>
            </a:r>
            <a:r>
              <a:rPr lang="en-US" dirty="0"/>
              <a:t>expression </a:t>
            </a:r>
            <a:r>
              <a:rPr lang="en-US" dirty="0" smtClean="0"/>
              <a:t>was </a:t>
            </a:r>
            <a:r>
              <a:rPr lang="en-US" dirty="0"/>
              <a:t>positively correlated with the ability to learn and memorize and this occurs by affecting glutamatergic signaling which affects </a:t>
            </a:r>
            <a:r>
              <a:rPr lang="en-US" dirty="0" smtClean="0"/>
              <a:t>behavior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570008"/>
            <a:ext cx="4175838" cy="42441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Any Anti-depressant Affecting Expression of Glutamate Transporters?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5" y="1759790"/>
            <a:ext cx="5055079" cy="350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741873"/>
            <a:ext cx="9598696" cy="84538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Anti-depressant Ketamine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742535"/>
            <a:ext cx="9598696" cy="446848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Every </a:t>
            </a:r>
            <a:r>
              <a:rPr lang="en-US" sz="2800" dirty="0"/>
              <a:t>year, 13 </a:t>
            </a:r>
            <a:r>
              <a:rPr lang="en-US" sz="2800" dirty="0" smtClean="0"/>
              <a:t>to </a:t>
            </a:r>
            <a:r>
              <a:rPr lang="en-US" sz="2800" dirty="0"/>
              <a:t>14 million Americans have </a:t>
            </a:r>
            <a:r>
              <a:rPr lang="en-US" sz="2800" dirty="0" smtClean="0"/>
              <a:t>major depression</a:t>
            </a:r>
          </a:p>
          <a:p>
            <a:r>
              <a:rPr lang="en-US" sz="2800" dirty="0"/>
              <a:t>M</a:t>
            </a:r>
            <a:r>
              <a:rPr lang="en-US" sz="2800" dirty="0" smtClean="0"/>
              <a:t>ore </a:t>
            </a:r>
            <a:r>
              <a:rPr lang="en-US" sz="2800" dirty="0"/>
              <a:t>than 30% of patients </a:t>
            </a:r>
            <a:r>
              <a:rPr lang="en-US" sz="2800" dirty="0" smtClean="0"/>
              <a:t>exhibit </a:t>
            </a:r>
            <a:r>
              <a:rPr lang="en-US" sz="2800" dirty="0"/>
              <a:t>refractory or intolerant responses to current available antidepressant </a:t>
            </a:r>
            <a:r>
              <a:rPr lang="en-US" sz="2800" dirty="0" smtClean="0"/>
              <a:t>medications</a:t>
            </a:r>
          </a:p>
          <a:p>
            <a:r>
              <a:rPr lang="en-US" sz="2800" dirty="0"/>
              <a:t>Ketamine is a new generation </a:t>
            </a:r>
            <a:r>
              <a:rPr lang="en-US" sz="2800" dirty="0" smtClean="0"/>
              <a:t>antidepressant which induces a rapid antidepressant response</a:t>
            </a:r>
            <a:endParaRPr lang="en-US" sz="2800" dirty="0"/>
          </a:p>
          <a:p>
            <a:r>
              <a:rPr lang="en-US" sz="2800" dirty="0" smtClean="0"/>
              <a:t>Effective </a:t>
            </a:r>
            <a:r>
              <a:rPr lang="en-US" sz="2800" dirty="0"/>
              <a:t>in </a:t>
            </a:r>
            <a:r>
              <a:rPr lang="en-US" sz="2800" dirty="0" smtClean="0"/>
              <a:t>patients who </a:t>
            </a:r>
            <a:r>
              <a:rPr lang="en-US" sz="2800" dirty="0"/>
              <a:t>are treatment-resistant to </a:t>
            </a:r>
            <a:r>
              <a:rPr lang="en-US" sz="2800" dirty="0" smtClean="0"/>
              <a:t>traditional </a:t>
            </a:r>
            <a:r>
              <a:rPr lang="en-US" sz="2800" dirty="0"/>
              <a:t>antidepressants </a:t>
            </a:r>
          </a:p>
        </p:txBody>
      </p:sp>
    </p:spTree>
    <p:extLst>
      <p:ext uri="{BB962C8B-B14F-4D97-AF65-F5344CB8AC3E}">
        <p14:creationId xmlns:p14="http://schemas.microsoft.com/office/powerpoint/2010/main" val="17754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362310"/>
            <a:ext cx="9598696" cy="5693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Second Background Paper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311214"/>
            <a:ext cx="9598696" cy="20013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/>
              <a:t>Sub-anesthetic doses of ketamine exert antidepressant-like effects and upregulate the expression of glutamate transporters in the hippocampus of rats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9" y="3692103"/>
            <a:ext cx="2656456" cy="2869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60" y="3692103"/>
            <a:ext cx="4865298" cy="27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34839"/>
            <a:ext cx="9598696" cy="1173191"/>
          </a:xfrm>
        </p:spPr>
        <p:txBody>
          <a:bodyPr/>
          <a:lstStyle/>
          <a:p>
            <a:r>
              <a:rPr lang="en-US" dirty="0" smtClean="0"/>
              <a:t>Glutamate Transporter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894" y="1708029"/>
            <a:ext cx="10013866" cy="450298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Glutamate cannot cross the </a:t>
            </a:r>
            <a:r>
              <a:rPr lang="en-US" dirty="0" smtClean="0"/>
              <a:t>blood brain barrier</a:t>
            </a:r>
            <a:r>
              <a:rPr lang="en-US" dirty="0"/>
              <a:t> </a:t>
            </a:r>
            <a:r>
              <a:rPr lang="en-US" dirty="0" smtClean="0"/>
              <a:t>unassisted</a:t>
            </a:r>
          </a:p>
          <a:p>
            <a:pPr>
              <a:lnSpc>
                <a:spcPct val="150000"/>
              </a:lnSpc>
            </a:pPr>
            <a:r>
              <a:rPr lang="en-US" dirty="0"/>
              <a:t>A</a:t>
            </a:r>
            <a:r>
              <a:rPr lang="en-US" dirty="0" smtClean="0"/>
              <a:t>ctively </a:t>
            </a:r>
            <a:r>
              <a:rPr lang="en-US" dirty="0"/>
              <a:t>transported into the nervous system by a high affinity transport </a:t>
            </a:r>
            <a:r>
              <a:rPr lang="en-US" dirty="0" smtClean="0"/>
              <a:t>system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primary </a:t>
            </a:r>
            <a:r>
              <a:rPr lang="en-US" dirty="0" smtClean="0"/>
              <a:t>subclasses: 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solidFill>
                  <a:srgbClr val="002060"/>
                </a:solidFill>
              </a:rPr>
              <a:t>E</a:t>
            </a:r>
            <a:r>
              <a:rPr lang="en-US" sz="3200" b="1" dirty="0" smtClean="0">
                <a:solidFill>
                  <a:srgbClr val="002060"/>
                </a:solidFill>
              </a:rPr>
              <a:t>xcitatory </a:t>
            </a:r>
            <a:r>
              <a:rPr lang="en-US" sz="3200" b="1" dirty="0">
                <a:solidFill>
                  <a:srgbClr val="002060"/>
                </a:solidFill>
              </a:rPr>
              <a:t>A</a:t>
            </a:r>
            <a:r>
              <a:rPr lang="en-US" sz="3200" b="1" dirty="0" smtClean="0">
                <a:solidFill>
                  <a:srgbClr val="002060"/>
                </a:solidFill>
              </a:rPr>
              <a:t>mino </a:t>
            </a:r>
            <a:r>
              <a:rPr lang="en-US" sz="3200" b="1" dirty="0">
                <a:solidFill>
                  <a:srgbClr val="002060"/>
                </a:solidFill>
              </a:rPr>
              <a:t>A</a:t>
            </a:r>
            <a:r>
              <a:rPr lang="en-US" sz="3200" b="1" dirty="0" smtClean="0">
                <a:solidFill>
                  <a:srgbClr val="002060"/>
                </a:solidFill>
              </a:rPr>
              <a:t>cid </a:t>
            </a:r>
            <a:r>
              <a:rPr lang="en-US" sz="3200" b="1" dirty="0">
                <a:solidFill>
                  <a:srgbClr val="002060"/>
                </a:solidFill>
              </a:rPr>
              <a:t>T</a:t>
            </a:r>
            <a:r>
              <a:rPr lang="en-US" sz="3200" b="1" dirty="0" smtClean="0">
                <a:solidFill>
                  <a:srgbClr val="002060"/>
                </a:solidFill>
              </a:rPr>
              <a:t>ransporter</a:t>
            </a:r>
            <a:r>
              <a:rPr lang="en-US" sz="3200" dirty="0">
                <a:solidFill>
                  <a:srgbClr val="002060"/>
                </a:solidFill>
              </a:rPr>
              <a:t> (</a:t>
            </a:r>
            <a:r>
              <a:rPr lang="en-US" sz="3200" b="1" dirty="0" smtClean="0">
                <a:solidFill>
                  <a:srgbClr val="002060"/>
                </a:solidFill>
              </a:rPr>
              <a:t>EAAT</a:t>
            </a:r>
            <a:r>
              <a:rPr lang="en-US" sz="3200" dirty="0" smtClean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V</a:t>
            </a:r>
            <a:r>
              <a:rPr lang="en-US" b="1" dirty="0" smtClean="0"/>
              <a:t>esicular </a:t>
            </a:r>
            <a:r>
              <a:rPr lang="en-US" b="1" dirty="0"/>
              <a:t>G</a:t>
            </a:r>
            <a:r>
              <a:rPr lang="en-US" b="1" dirty="0" smtClean="0"/>
              <a:t>lutamate </a:t>
            </a:r>
            <a:r>
              <a:rPr lang="en-US" b="1" dirty="0"/>
              <a:t>T</a:t>
            </a:r>
            <a:r>
              <a:rPr lang="en-US" b="1" dirty="0" smtClean="0"/>
              <a:t>ransporter</a:t>
            </a:r>
            <a:r>
              <a:rPr lang="en-US" dirty="0"/>
              <a:t> (</a:t>
            </a:r>
            <a:r>
              <a:rPr lang="en-US" b="1" dirty="0"/>
              <a:t>VGLUT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10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845389"/>
            <a:ext cx="9598696" cy="60384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EAATs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1708030"/>
            <a:ext cx="5692332" cy="4934310"/>
          </a:xfrm>
        </p:spPr>
        <p:txBody>
          <a:bodyPr/>
          <a:lstStyle/>
          <a:p>
            <a:r>
              <a:rPr lang="en-US" dirty="0" smtClean="0"/>
              <a:t>Excitatory </a:t>
            </a:r>
            <a:r>
              <a:rPr lang="en-US" dirty="0"/>
              <a:t>amino acid transporters (</a:t>
            </a:r>
            <a:r>
              <a:rPr lang="en-US" dirty="0" smtClean="0"/>
              <a:t>EAATs) transport </a:t>
            </a:r>
            <a:r>
              <a:rPr lang="en-US" dirty="0"/>
              <a:t>glutamate from the extracellular to the intracellular </a:t>
            </a:r>
            <a:r>
              <a:rPr lang="en-US" dirty="0" smtClean="0"/>
              <a:t>spaces</a:t>
            </a:r>
          </a:p>
          <a:p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hereby </a:t>
            </a:r>
            <a:r>
              <a:rPr lang="en-US" dirty="0"/>
              <a:t>efficiently </a:t>
            </a:r>
            <a:r>
              <a:rPr lang="en-US" dirty="0" smtClean="0"/>
              <a:t>controls </a:t>
            </a:r>
            <a:r>
              <a:rPr lang="en-US" dirty="0"/>
              <a:t>the extracellular concentration of </a:t>
            </a:r>
            <a:r>
              <a:rPr lang="en-US" dirty="0" smtClean="0"/>
              <a:t>glutamate</a:t>
            </a:r>
          </a:p>
          <a:p>
            <a:endParaRPr lang="en-US" dirty="0" smtClean="0"/>
          </a:p>
          <a:p>
            <a:r>
              <a:rPr lang="en-US" dirty="0"/>
              <a:t>High levels of extracellular glutamate can mediate excitotoxicity and is implicated in the pathogenesis of many brain </a:t>
            </a:r>
            <a:r>
              <a:rPr lang="en-US" dirty="0" smtClean="0"/>
              <a:t>diseases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77" y="1449238"/>
            <a:ext cx="4648236" cy="488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898425"/>
          </a:xfrm>
        </p:spPr>
        <p:txBody>
          <a:bodyPr/>
          <a:lstStyle/>
          <a:p>
            <a:pPr algn="l"/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The antidepressant effect of ketamine may be linked to the regulation of EAAT expression and the enhancement of glutamate uptake in the hippocampus of depressive-like rats.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28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83079"/>
            <a:ext cx="9598696" cy="1138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Animal models of depressive-like behavior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5" y="1621765"/>
            <a:ext cx="3760014" cy="4589253"/>
          </a:xfrm>
        </p:spPr>
        <p:txBody>
          <a:bodyPr>
            <a:normAutofit/>
          </a:bodyPr>
          <a:lstStyle/>
          <a:p>
            <a:r>
              <a:rPr lang="en-US" dirty="0"/>
              <a:t>Chronic unpredictable mild stress (CUMS) was applied to </a:t>
            </a:r>
            <a:r>
              <a:rPr lang="en-US" dirty="0" smtClean="0"/>
              <a:t>construct </a:t>
            </a:r>
            <a:r>
              <a:rPr lang="en-US" dirty="0"/>
              <a:t>animal models of depressive-like </a:t>
            </a:r>
            <a:r>
              <a:rPr lang="en-US" dirty="0" smtClean="0"/>
              <a:t>behavior</a:t>
            </a:r>
          </a:p>
          <a:p>
            <a:endParaRPr lang="en-US" dirty="0" smtClean="0"/>
          </a:p>
          <a:p>
            <a:r>
              <a:rPr lang="en-US" dirty="0" smtClean="0"/>
              <a:t>After CUMS </a:t>
            </a:r>
            <a:r>
              <a:rPr lang="en-US" dirty="0"/>
              <a:t>procedure, </a:t>
            </a:r>
            <a:r>
              <a:rPr lang="en-US" dirty="0" smtClean="0"/>
              <a:t>rats were examined for </a:t>
            </a:r>
            <a:r>
              <a:rPr lang="en-US" dirty="0"/>
              <a:t>depressive-like </a:t>
            </a:r>
            <a:r>
              <a:rPr lang="en-US" dirty="0" smtClean="0"/>
              <a:t>behavior by</a:t>
            </a:r>
          </a:p>
          <a:p>
            <a:pPr lvl="1"/>
            <a:r>
              <a:rPr lang="en-US" dirty="0" smtClean="0"/>
              <a:t>Sucrose Preference Test</a:t>
            </a:r>
          </a:p>
          <a:p>
            <a:pPr lvl="1"/>
            <a:r>
              <a:rPr lang="en-US" dirty="0" smtClean="0"/>
              <a:t>Open Field Test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65" y="1702201"/>
            <a:ext cx="6011756" cy="4508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1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534839"/>
            <a:ext cx="9598696" cy="1173191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Glutamate Transporters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894" y="1708029"/>
            <a:ext cx="10013866" cy="450298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Glutamate cannot cross the </a:t>
            </a:r>
            <a:r>
              <a:rPr lang="en-US" dirty="0" smtClean="0"/>
              <a:t>blood brain barrier</a:t>
            </a:r>
            <a:r>
              <a:rPr lang="en-US" dirty="0"/>
              <a:t> </a:t>
            </a:r>
            <a:r>
              <a:rPr lang="en-US" dirty="0" smtClean="0"/>
              <a:t>unassisted</a:t>
            </a:r>
          </a:p>
          <a:p>
            <a:pPr>
              <a:lnSpc>
                <a:spcPct val="150000"/>
              </a:lnSpc>
            </a:pPr>
            <a:r>
              <a:rPr lang="en-US" dirty="0"/>
              <a:t>A</a:t>
            </a:r>
            <a:r>
              <a:rPr lang="en-US" dirty="0" smtClean="0"/>
              <a:t>ctively </a:t>
            </a:r>
            <a:r>
              <a:rPr lang="en-US" dirty="0"/>
              <a:t>transported into the nervous system by a high affinity transport </a:t>
            </a:r>
            <a:r>
              <a:rPr lang="en-US" dirty="0" smtClean="0"/>
              <a:t>system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primary </a:t>
            </a:r>
            <a:r>
              <a:rPr lang="en-US" dirty="0" smtClean="0"/>
              <a:t>subclasses: 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E</a:t>
            </a:r>
            <a:r>
              <a:rPr lang="en-US" b="1" dirty="0" smtClean="0"/>
              <a:t>xcitatory </a:t>
            </a:r>
            <a:r>
              <a:rPr lang="en-US" b="1" dirty="0"/>
              <a:t>A</a:t>
            </a:r>
            <a:r>
              <a:rPr lang="en-US" b="1" dirty="0" smtClean="0"/>
              <a:t>mino </a:t>
            </a:r>
            <a:r>
              <a:rPr lang="en-US" b="1" dirty="0"/>
              <a:t>A</a:t>
            </a:r>
            <a:r>
              <a:rPr lang="en-US" b="1" dirty="0" smtClean="0"/>
              <a:t>cid Transporters</a:t>
            </a:r>
            <a:r>
              <a:rPr lang="en-US" dirty="0"/>
              <a:t> (</a:t>
            </a:r>
            <a:r>
              <a:rPr lang="en-US" b="1" dirty="0" smtClean="0"/>
              <a:t>EAATs</a:t>
            </a:r>
            <a:r>
              <a:rPr lang="en-US" dirty="0" smtClean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V</a:t>
            </a:r>
            <a:r>
              <a:rPr lang="en-US" b="1" dirty="0" smtClean="0"/>
              <a:t>esicular </a:t>
            </a:r>
            <a:r>
              <a:rPr lang="en-US" b="1" dirty="0"/>
              <a:t>G</a:t>
            </a:r>
            <a:r>
              <a:rPr lang="en-US" b="1" dirty="0" smtClean="0"/>
              <a:t>lutamate Transporters</a:t>
            </a:r>
            <a:r>
              <a:rPr lang="en-US" dirty="0"/>
              <a:t> (</a:t>
            </a:r>
            <a:r>
              <a:rPr lang="en-US" b="1" dirty="0" smtClean="0"/>
              <a:t>VGLUTs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92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024" y="672860"/>
            <a:ext cx="10216737" cy="7246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Chronic Unpredictable Mild Stress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" y="1794294"/>
            <a:ext cx="5417389" cy="40544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70" y="1794294"/>
            <a:ext cx="4648200" cy="405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113" y="6055743"/>
            <a:ext cx="540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old </a:t>
            </a:r>
            <a:r>
              <a:rPr lang="en-US" sz="2000" dirty="0"/>
              <a:t>water swimming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2122" y="6055743"/>
            <a:ext cx="389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inching </a:t>
            </a:r>
            <a:r>
              <a:rPr lang="en-US" sz="2000" dirty="0"/>
              <a:t>the </a:t>
            </a:r>
            <a:r>
              <a:rPr lang="en-US" sz="2000" dirty="0" smtClean="0"/>
              <a:t>tail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34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03850"/>
            <a:ext cx="9598696" cy="793630"/>
          </a:xfrm>
        </p:spPr>
        <p:txBody>
          <a:bodyPr/>
          <a:lstStyle/>
          <a:p>
            <a:pPr algn="l"/>
            <a:r>
              <a:rPr lang="en-US" b="1" dirty="0" smtClean="0"/>
              <a:t>Sucrose Preference Test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87" y="2070339"/>
            <a:ext cx="5193099" cy="4175185"/>
          </a:xfrm>
        </p:spPr>
      </p:pic>
      <p:sp>
        <p:nvSpPr>
          <p:cNvPr id="5" name="TextBox 4"/>
          <p:cNvSpPr txBox="1"/>
          <p:nvPr/>
        </p:nvSpPr>
        <p:spPr>
          <a:xfrm>
            <a:off x="1000666" y="1913026"/>
            <a:ext cx="51068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irst </a:t>
            </a:r>
            <a:r>
              <a:rPr lang="en-US" sz="2400" dirty="0"/>
              <a:t>24 h, rats were exposed to two bottles of 1</a:t>
            </a:r>
            <a:r>
              <a:rPr lang="en-US" sz="2400" dirty="0" smtClean="0"/>
              <a:t>% </a:t>
            </a:r>
            <a:r>
              <a:rPr lang="en-US" sz="2400" dirty="0"/>
              <a:t>sucrose </a:t>
            </a:r>
            <a:r>
              <a:rPr lang="en-US" sz="2400" dirty="0" smtClean="0"/>
              <a:t>solution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N</a:t>
            </a:r>
            <a:r>
              <a:rPr lang="en-US" sz="2400" dirty="0" smtClean="0"/>
              <a:t>ext </a:t>
            </a:r>
            <a:r>
              <a:rPr lang="en-US" sz="2400" dirty="0"/>
              <a:t>24 h, one bottle of sucrose solution was replaced with a bottle of sterile water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After </a:t>
            </a:r>
            <a:r>
              <a:rPr lang="en-US" sz="2400" dirty="0"/>
              <a:t>23 h of water and food deprivation, </a:t>
            </a:r>
            <a:r>
              <a:rPr lang="en-US" sz="2400" dirty="0" smtClean="0"/>
              <a:t>each rat was </a:t>
            </a:r>
            <a:r>
              <a:rPr lang="en-US" sz="2400" dirty="0"/>
              <a:t>exposed to two identical </a:t>
            </a:r>
            <a:r>
              <a:rPr lang="en-US" sz="2400" dirty="0" smtClean="0"/>
              <a:t>bottles, one </a:t>
            </a:r>
            <a:r>
              <a:rPr lang="en-US" sz="2400" dirty="0"/>
              <a:t>containing 1% sucrose and </a:t>
            </a:r>
            <a:r>
              <a:rPr lang="en-US" sz="2400" dirty="0" smtClean="0"/>
              <a:t>other containing </a:t>
            </a:r>
            <a:r>
              <a:rPr lang="en-US" sz="2400" dirty="0"/>
              <a:t>sterile water. 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63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776377"/>
            <a:ext cx="9598696" cy="793631"/>
          </a:xfrm>
        </p:spPr>
        <p:txBody>
          <a:bodyPr/>
          <a:lstStyle/>
          <a:p>
            <a:pPr algn="l"/>
            <a:r>
              <a:rPr lang="en-US" dirty="0" smtClean="0"/>
              <a:t>Open Field Test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98" y="2433819"/>
            <a:ext cx="4790146" cy="346136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90" y="2433819"/>
            <a:ext cx="5071229" cy="34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9" y="975222"/>
            <a:ext cx="5032207" cy="44547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/>
          <p:cNvSpPr/>
          <p:nvPr/>
        </p:nvSpPr>
        <p:spPr>
          <a:xfrm>
            <a:off x="5934974" y="2229415"/>
            <a:ext cx="1863305" cy="6556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95094" y="2261584"/>
            <a:ext cx="350232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Ketamine Treatment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212347" y="3520162"/>
            <a:ext cx="3485072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SPT &amp; OFT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934974" y="1095699"/>
            <a:ext cx="1863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 rats were selected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212347" y="5083444"/>
            <a:ext cx="3485072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Expression Analysis of EAATs in Hippocampus</a:t>
            </a:r>
            <a:endParaRPr lang="en-US" sz="2800" dirty="0"/>
          </a:p>
        </p:txBody>
      </p:sp>
      <p:sp>
        <p:nvSpPr>
          <p:cNvPr id="12" name="Down Arrow 11"/>
          <p:cNvSpPr/>
          <p:nvPr/>
        </p:nvSpPr>
        <p:spPr>
          <a:xfrm>
            <a:off x="9779431" y="2885023"/>
            <a:ext cx="434244" cy="635139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9841425" y="4104937"/>
            <a:ext cx="418454" cy="87001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5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967437"/>
          </a:xfrm>
        </p:spPr>
        <p:txBody>
          <a:bodyPr/>
          <a:lstStyle/>
          <a:p>
            <a:pPr algn="l"/>
            <a:r>
              <a:rPr lang="en-US" dirty="0" smtClean="0"/>
              <a:t>Ketamine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Forty-eight depressive-like behavior rats were randomly assigned to four groups </a:t>
            </a:r>
            <a:endParaRPr lang="en-US" sz="2800" dirty="0" smtClean="0"/>
          </a:p>
          <a:p>
            <a:r>
              <a:rPr lang="en-US" sz="2800" dirty="0"/>
              <a:t>R</a:t>
            </a:r>
            <a:r>
              <a:rPr lang="en-US" sz="2800" dirty="0" smtClean="0"/>
              <a:t>ats </a:t>
            </a:r>
            <a:r>
              <a:rPr lang="en-US" sz="2800" dirty="0"/>
              <a:t>in group DK1 were treated with </a:t>
            </a:r>
            <a:r>
              <a:rPr lang="en-US" sz="2800" dirty="0" smtClean="0"/>
              <a:t>10 </a:t>
            </a:r>
            <a:r>
              <a:rPr lang="en-US" sz="2800" dirty="0"/>
              <a:t>mg/kg </a:t>
            </a:r>
            <a:r>
              <a:rPr lang="en-US" sz="2800" dirty="0" smtClean="0"/>
              <a:t>ketamine, group </a:t>
            </a:r>
            <a:r>
              <a:rPr lang="en-US" sz="2800" dirty="0"/>
              <a:t>DK2 were treated with </a:t>
            </a:r>
            <a:r>
              <a:rPr lang="en-US" sz="2800" dirty="0" smtClean="0"/>
              <a:t>25 </a:t>
            </a:r>
            <a:r>
              <a:rPr lang="en-US" sz="2800" dirty="0"/>
              <a:t>mg/kg ketamine; </a:t>
            </a:r>
            <a:r>
              <a:rPr lang="en-US" sz="2800" dirty="0" smtClean="0"/>
              <a:t>group </a:t>
            </a:r>
            <a:r>
              <a:rPr lang="en-US" sz="2800" dirty="0"/>
              <a:t>DK3 </a:t>
            </a:r>
            <a:r>
              <a:rPr lang="en-US" sz="2800" dirty="0" smtClean="0"/>
              <a:t>were treated with 50mg/kg ketamine </a:t>
            </a:r>
          </a:p>
          <a:p>
            <a:r>
              <a:rPr lang="en-US" sz="2800" dirty="0"/>
              <a:t>A group of 12 healthy male rats (with same age and weight) were set as the control group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66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263472"/>
            <a:ext cx="9598696" cy="1224366"/>
          </a:xfrm>
        </p:spPr>
        <p:txBody>
          <a:bodyPr>
            <a:normAutofit fontScale="90000"/>
          </a:bodyPr>
          <a:lstStyle/>
          <a:p>
            <a:r>
              <a:rPr lang="en-US" dirty="0"/>
              <a:t>The effects of ketamine on the behavior </a:t>
            </a:r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79" y="1663700"/>
            <a:ext cx="5424303" cy="4212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0207" y="6323310"/>
            <a:ext cx="475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Sucrose Preference Test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68705" y="1813302"/>
            <a:ext cx="3952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Group C: control group of healthy </a:t>
            </a:r>
            <a:r>
              <a:rPr lang="en-US" sz="2000" dirty="0" smtClean="0"/>
              <a:t>rats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Group </a:t>
            </a:r>
            <a:r>
              <a:rPr lang="en-US" sz="2000" dirty="0"/>
              <a:t>D: </a:t>
            </a:r>
            <a:r>
              <a:rPr lang="en-US" sz="2000" dirty="0" smtClean="0"/>
              <a:t>CUMS-treated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Group </a:t>
            </a:r>
            <a:r>
              <a:rPr lang="en-US" sz="2000" dirty="0"/>
              <a:t>DK1: CUMS + 10 mg/kg </a:t>
            </a:r>
            <a:r>
              <a:rPr lang="en-US" sz="2000" dirty="0" smtClean="0"/>
              <a:t>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Group </a:t>
            </a:r>
            <a:r>
              <a:rPr lang="en-US" sz="2000" dirty="0"/>
              <a:t>DK2: CUMS + 25 mg/kg </a:t>
            </a:r>
            <a:r>
              <a:rPr lang="en-US" sz="2000" dirty="0" smtClean="0"/>
              <a:t>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Group </a:t>
            </a:r>
            <a:r>
              <a:rPr lang="en-US" sz="2000" dirty="0"/>
              <a:t>DK3: CUMS + 50 mg/kg ketamine </a:t>
            </a:r>
          </a:p>
        </p:txBody>
      </p:sp>
    </p:spTree>
    <p:extLst>
      <p:ext uri="{BB962C8B-B14F-4D97-AF65-F5344CB8AC3E}">
        <p14:creationId xmlns:p14="http://schemas.microsoft.com/office/powerpoint/2010/main" val="1809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95946"/>
            <a:ext cx="9598696" cy="12708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effects of ketamine on the behavior </a:t>
            </a:r>
            <a:r>
              <a:rPr lang="en-US" dirty="0" smtClean="0"/>
              <a:t>test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2" y="2040072"/>
            <a:ext cx="6297080" cy="3622514"/>
          </a:xfrm>
        </p:spPr>
      </p:pic>
      <p:sp>
        <p:nvSpPr>
          <p:cNvPr id="5" name="TextBox 4"/>
          <p:cNvSpPr txBox="1"/>
          <p:nvPr/>
        </p:nvSpPr>
        <p:spPr>
          <a:xfrm>
            <a:off x="1797803" y="5935851"/>
            <a:ext cx="550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Field Test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11146" y="2619213"/>
            <a:ext cx="3797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Group C: control group of healthy rats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D: CUMS-treated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DK1: CUMS + 10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DK2: CUMS + 25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DK3: CUMS + 50 mg/kg ketamine </a:t>
            </a:r>
          </a:p>
        </p:txBody>
      </p:sp>
    </p:spTree>
    <p:extLst>
      <p:ext uri="{BB962C8B-B14F-4D97-AF65-F5344CB8AC3E}">
        <p14:creationId xmlns:p14="http://schemas.microsoft.com/office/powerpoint/2010/main" val="8710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604434"/>
            <a:ext cx="9598696" cy="1286359"/>
          </a:xfrm>
        </p:spPr>
        <p:txBody>
          <a:bodyPr>
            <a:normAutofit fontScale="90000"/>
          </a:bodyPr>
          <a:lstStyle/>
          <a:p>
            <a:r>
              <a:rPr lang="en-US" dirty="0"/>
              <a:t>The effects of ketamine on the behavior test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72" y="1890793"/>
            <a:ext cx="6469823" cy="3874576"/>
          </a:xfrm>
        </p:spPr>
      </p:pic>
      <p:sp>
        <p:nvSpPr>
          <p:cNvPr id="6" name="TextBox 5"/>
          <p:cNvSpPr txBox="1"/>
          <p:nvPr/>
        </p:nvSpPr>
        <p:spPr>
          <a:xfrm>
            <a:off x="8307092" y="2371241"/>
            <a:ext cx="3316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Group C: control group of healthy rats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Group D: CUMS-treated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Group DK1: CUMS + 10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Group DK2: CUMS + 25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Group DK3: CUMS + 50 mg/kg ketamine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86359" y="5997844"/>
            <a:ext cx="6152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imes </a:t>
            </a:r>
            <a:r>
              <a:rPr lang="en-US" dirty="0"/>
              <a:t>of rearing (indicating exploratory </a:t>
            </a:r>
            <a:r>
              <a:rPr lang="en-US" dirty="0" smtClean="0"/>
              <a:t>behavior)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6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12041" y="1627322"/>
            <a:ext cx="9166292" cy="257272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Effects of ketamine on the protein expression of EAATs and extracellular concentrations of glutamate in the hippocampus of depressive-like </a:t>
            </a:r>
            <a:r>
              <a:rPr lang="en-US" sz="3600" dirty="0" smtClean="0"/>
              <a:t>rats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700" dirty="0" smtClean="0"/>
              <a:t>Western Blotting, HPLC </a:t>
            </a: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446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4"/>
            <a:ext cx="9598696" cy="98615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EAAT1 Expression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16" y="2159985"/>
            <a:ext cx="6059489" cy="3617331"/>
          </a:xfrm>
        </p:spPr>
      </p:pic>
      <p:sp>
        <p:nvSpPr>
          <p:cNvPr id="5" name="TextBox 4"/>
          <p:cNvSpPr txBox="1"/>
          <p:nvPr/>
        </p:nvSpPr>
        <p:spPr>
          <a:xfrm>
            <a:off x="929898" y="2262752"/>
            <a:ext cx="4215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Group C: control group of healthy rats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D: CUMS-treated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DK1: CUMS + 10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DK2: CUMS + 25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DK3: CUMS + 50 mg/kg ketamine </a:t>
            </a:r>
          </a:p>
        </p:txBody>
      </p:sp>
    </p:spTree>
    <p:extLst>
      <p:ext uri="{BB962C8B-B14F-4D97-AF65-F5344CB8AC3E}">
        <p14:creationId xmlns:p14="http://schemas.microsoft.com/office/powerpoint/2010/main" val="7727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307" y="241540"/>
            <a:ext cx="9598696" cy="1069675"/>
          </a:xfrm>
          <a:noFill/>
        </p:spPr>
        <p:txBody>
          <a:bodyPr/>
          <a:lstStyle/>
          <a:p>
            <a:r>
              <a:rPr lang="en-US" b="1" dirty="0" smtClean="0"/>
              <a:t>Glutamate Transporters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463797"/>
              </p:ext>
            </p:extLst>
          </p:nvPr>
        </p:nvGraphicFramePr>
        <p:xfrm>
          <a:off x="1069674" y="1501000"/>
          <a:ext cx="9823752" cy="4865293"/>
        </p:xfrm>
        <a:graphic>
          <a:graphicData uri="http://schemas.openxmlformats.org/drawingml/2006/table">
            <a:tbl>
              <a:tblPr/>
              <a:tblGrid>
                <a:gridCol w="3274584"/>
                <a:gridCol w="3274584"/>
                <a:gridCol w="3274584"/>
              </a:tblGrid>
              <a:tr h="40547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protein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gene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</a:rPr>
                        <a:t>tissue distribution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4054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EAAT1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none" strike="noStrike" dirty="0">
                          <a:solidFill>
                            <a:srgbClr val="0B0080"/>
                          </a:solidFill>
                          <a:effectLst/>
                          <a:hlinkClick r:id="rId2" tooltip="SLC1A3"/>
                        </a:rPr>
                        <a:t>SLC1A3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Astroglia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013269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EAAT2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none" strike="noStrike" dirty="0">
                          <a:solidFill>
                            <a:srgbClr val="0B0080"/>
                          </a:solidFill>
                          <a:effectLst/>
                          <a:hlinkClick r:id="rId3" tooltip="SLC1A2"/>
                        </a:rPr>
                        <a:t>SLC1A2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Mainly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effectLst/>
                        </a:rPr>
                        <a:t>astroglia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smtClean="0">
                          <a:effectLst/>
                        </a:rPr>
                        <a:t>mediates </a:t>
                      </a:r>
                      <a:r>
                        <a:rPr lang="en-US" sz="2000" b="1" dirty="0">
                          <a:effectLst/>
                        </a:rPr>
                        <a:t>&gt;90% of CNS glutamate </a:t>
                      </a:r>
                      <a:r>
                        <a:rPr lang="en-US" sz="2000" b="1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reuptake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1013692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EAAT3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none" strike="noStrike" dirty="0">
                          <a:solidFill>
                            <a:srgbClr val="0B0080"/>
                          </a:solidFill>
                          <a:effectLst/>
                          <a:hlinkClick r:id="rId4" tooltip="SLC1A1"/>
                        </a:rPr>
                        <a:t>SLC1A1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all </a:t>
                      </a:r>
                      <a:r>
                        <a:rPr lang="en-US" sz="2000" b="1" dirty="0">
                          <a:solidFill>
                            <a:schemeClr val="accent2"/>
                          </a:solidFill>
                          <a:effectLst/>
                        </a:rPr>
                        <a:t>neurons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r>
                        <a:rPr lang="en-US" sz="2000" b="1" dirty="0">
                          <a:effectLst/>
                        </a:rPr>
                        <a:t>– located on </a:t>
                      </a:r>
                      <a:r>
                        <a:rPr lang="en-US" sz="2000" b="1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dendrites</a:t>
                      </a:r>
                      <a:r>
                        <a:rPr lang="en-US" sz="2000" b="1" u="none" strike="noStrike" baseline="0" dirty="0" smtClean="0">
                          <a:solidFill>
                            <a:srgbClr val="0B008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smtClean="0">
                          <a:effectLst/>
                        </a:rPr>
                        <a:t>and</a:t>
                      </a:r>
                      <a:r>
                        <a:rPr lang="en-US" sz="2000" b="1" dirty="0">
                          <a:effectLst/>
                        </a:rPr>
                        <a:t> </a:t>
                      </a:r>
                      <a:r>
                        <a:rPr lang="en-US" sz="2000" b="1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axon</a:t>
                      </a:r>
                      <a:r>
                        <a:rPr lang="en-US" sz="2000" b="1" u="none" strike="noStrike" baseline="0" dirty="0" smtClean="0">
                          <a:solidFill>
                            <a:srgbClr val="0B0080"/>
                          </a:solidFill>
                          <a:effectLst/>
                        </a:rPr>
                        <a:t> terminals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4054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EAAT4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none" strike="noStrike" dirty="0">
                          <a:solidFill>
                            <a:srgbClr val="0B0080"/>
                          </a:solidFill>
                          <a:effectLst/>
                          <a:hlinkClick r:id="rId5" tooltip="Excitatory amino-acid transporter 4"/>
                        </a:rPr>
                        <a:t>SLC1A6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accent2"/>
                          </a:solidFill>
                          <a:effectLst/>
                        </a:rPr>
                        <a:t>neurons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4054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EAAT5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u="none" strike="noStrike" dirty="0">
                          <a:solidFill>
                            <a:srgbClr val="0B0080"/>
                          </a:solidFill>
                          <a:effectLst/>
                          <a:hlinkClick r:id="rId6" tooltip="Excitatory amino-acid transporter 5"/>
                        </a:rPr>
                        <a:t>SLC1A7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retina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4054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VGLUT1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o-RO" sz="2000" b="1" u="none" strike="noStrike" dirty="0">
                          <a:solidFill>
                            <a:srgbClr val="0B0080"/>
                          </a:solidFill>
                          <a:effectLst/>
                          <a:hlinkClick r:id="rId7" tooltip="SLC17A7"/>
                        </a:rPr>
                        <a:t>SLC17A7</a:t>
                      </a:r>
                      <a:endParaRPr lang="ro-RO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neurons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4054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VGLUT2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o-RO" sz="2000" b="1" u="none" strike="noStrike" dirty="0">
                          <a:solidFill>
                            <a:srgbClr val="A55858"/>
                          </a:solidFill>
                          <a:effectLst/>
                          <a:hlinkClick r:id="rId8" tooltip="SLC17A6 (page does not exist)"/>
                        </a:rPr>
                        <a:t>SLC17A6</a:t>
                      </a:r>
                      <a:endParaRPr lang="ro-RO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neurons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  <a:tr h="4054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VGLUT3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o-RO" sz="2000" b="1" u="none" strike="noStrike" dirty="0">
                          <a:solidFill>
                            <a:srgbClr val="0B0080"/>
                          </a:solidFill>
                          <a:effectLst/>
                          <a:hlinkClick r:id="rId9" tooltip="SLC17A8"/>
                        </a:rPr>
                        <a:t>SLC17A8</a:t>
                      </a:r>
                      <a:endParaRPr lang="ro-RO" sz="20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effectLst/>
                        </a:rPr>
                        <a:t>neurons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4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5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76917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EAAT2 Expression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88" y="1959902"/>
            <a:ext cx="5946695" cy="3675131"/>
          </a:xfrm>
        </p:spPr>
      </p:pic>
      <p:sp>
        <p:nvSpPr>
          <p:cNvPr id="5" name="TextBox 4"/>
          <p:cNvSpPr txBox="1"/>
          <p:nvPr/>
        </p:nvSpPr>
        <p:spPr>
          <a:xfrm>
            <a:off x="960895" y="2076773"/>
            <a:ext cx="38280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Group C: control group of healthy rats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D: CUMS-treated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DK1: CUMS + 10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DK2: CUMS + 25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DK3: CUMS + 50 mg/kg ketamine </a:t>
            </a:r>
          </a:p>
        </p:txBody>
      </p:sp>
    </p:spTree>
    <p:extLst>
      <p:ext uri="{BB962C8B-B14F-4D97-AF65-F5344CB8AC3E}">
        <p14:creationId xmlns:p14="http://schemas.microsoft.com/office/powerpoint/2010/main" val="154027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EAAT3 Expression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99" y="2411918"/>
            <a:ext cx="5767819" cy="3552132"/>
          </a:xfrm>
        </p:spPr>
      </p:pic>
      <p:sp>
        <p:nvSpPr>
          <p:cNvPr id="5" name="TextBox 4"/>
          <p:cNvSpPr txBox="1"/>
          <p:nvPr/>
        </p:nvSpPr>
        <p:spPr>
          <a:xfrm>
            <a:off x="1084881" y="2603715"/>
            <a:ext cx="4138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Group C: control group of healthy rats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D: CUMS-treated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DK1: CUMS + 10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DK2: CUMS + 25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DK3: CUMS + 50 mg/kg ketamine </a:t>
            </a:r>
          </a:p>
        </p:txBody>
      </p:sp>
    </p:spTree>
    <p:extLst>
      <p:ext uri="{BB962C8B-B14F-4D97-AF65-F5344CB8AC3E}">
        <p14:creationId xmlns:p14="http://schemas.microsoft.com/office/powerpoint/2010/main" val="15729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Glutamate Concentration in Hippocampus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79" y="2378992"/>
            <a:ext cx="5523182" cy="3378257"/>
          </a:xfrm>
        </p:spPr>
      </p:pic>
      <p:sp>
        <p:nvSpPr>
          <p:cNvPr id="5" name="TextBox 4"/>
          <p:cNvSpPr txBox="1"/>
          <p:nvPr/>
        </p:nvSpPr>
        <p:spPr>
          <a:xfrm>
            <a:off x="1270861" y="2417735"/>
            <a:ext cx="35646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Group C: control group of healthy rats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D: CUMS-treated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DK1: CUMS + 10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DK2: CUMS + 25 mg/kg ketamine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Group DK3: CUMS + 50 mg/kg ketamine </a:t>
            </a:r>
          </a:p>
        </p:txBody>
      </p:sp>
    </p:spTree>
    <p:extLst>
      <p:ext uri="{BB962C8B-B14F-4D97-AF65-F5344CB8AC3E}">
        <p14:creationId xmlns:p14="http://schemas.microsoft.com/office/powerpoint/2010/main" val="49237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4"/>
            <a:ext cx="9598696" cy="784674"/>
          </a:xfrm>
        </p:spPr>
        <p:txBody>
          <a:bodyPr/>
          <a:lstStyle/>
          <a:p>
            <a:pPr algn="l"/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5" y="1890794"/>
            <a:ext cx="9383268" cy="40140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Glutamate </a:t>
            </a:r>
            <a:r>
              <a:rPr lang="en-US" dirty="0"/>
              <a:t>reuptake dysfunction is involved in the pathogenesis of </a:t>
            </a:r>
            <a:r>
              <a:rPr lang="en-US" dirty="0" smtClean="0"/>
              <a:t>depression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r>
              <a:rPr lang="en-US" dirty="0" smtClean="0"/>
              <a:t>Expression </a:t>
            </a:r>
            <a:r>
              <a:rPr lang="en-US" dirty="0"/>
              <a:t>of EAATs, especially EAAT2 and </a:t>
            </a:r>
            <a:r>
              <a:rPr lang="en-US" dirty="0" smtClean="0"/>
              <a:t>EAAT3, </a:t>
            </a:r>
            <a:r>
              <a:rPr lang="en-US" dirty="0"/>
              <a:t>was </a:t>
            </a:r>
            <a:r>
              <a:rPr lang="en-US" dirty="0" smtClean="0"/>
              <a:t>obviously downregulated, extracellular </a:t>
            </a:r>
            <a:r>
              <a:rPr lang="en-US" dirty="0"/>
              <a:t>glutamate levels were significantly increased in the hippocampi of depressive-like </a:t>
            </a:r>
            <a:r>
              <a:rPr lang="en-US" dirty="0" smtClean="0"/>
              <a:t>rats</a:t>
            </a:r>
          </a:p>
          <a:p>
            <a:endParaRPr lang="en-US" dirty="0" smtClean="0"/>
          </a:p>
          <a:p>
            <a:r>
              <a:rPr lang="en-US" dirty="0" smtClean="0"/>
              <a:t>Sub-anesthetic </a:t>
            </a:r>
            <a:r>
              <a:rPr lang="en-US" dirty="0"/>
              <a:t>doses of ketamine (10, 25, and 50 mg/kg) </a:t>
            </a:r>
            <a:r>
              <a:rPr lang="en-US" dirty="0" smtClean="0"/>
              <a:t>upregulated </a:t>
            </a:r>
            <a:r>
              <a:rPr lang="en-US" dirty="0"/>
              <a:t>the expression of EAAT2 and </a:t>
            </a:r>
            <a:r>
              <a:rPr lang="en-US" dirty="0" smtClean="0"/>
              <a:t>EAAT3 and decreased </a:t>
            </a:r>
            <a:r>
              <a:rPr lang="en-US" dirty="0"/>
              <a:t>the concentration of extracellular glutamate in the </a:t>
            </a:r>
            <a:r>
              <a:rPr lang="en-US" dirty="0" smtClean="0"/>
              <a:t>hippocampus</a:t>
            </a:r>
          </a:p>
        </p:txBody>
      </p:sp>
    </p:spTree>
    <p:extLst>
      <p:ext uri="{BB962C8B-B14F-4D97-AF65-F5344CB8AC3E}">
        <p14:creationId xmlns:p14="http://schemas.microsoft.com/office/powerpoint/2010/main" val="10896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924159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4" y="2076772"/>
            <a:ext cx="9879214" cy="43085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From the first study, expression of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a typeface="Cambria" charset="0"/>
                <a:cs typeface="Cambria" charset="0"/>
              </a:rPr>
              <a:t>EAAT2</a:t>
            </a:r>
            <a:r>
              <a:rPr lang="en-US" sz="2400" dirty="0">
                <a:ea typeface="Cambria" charset="0"/>
                <a:cs typeface="Cambria" charset="0"/>
              </a:rPr>
              <a:t> </a:t>
            </a:r>
            <a:r>
              <a:rPr lang="en-US" sz="2400" dirty="0" smtClean="0">
                <a:ea typeface="Cambria" charset="0"/>
                <a:cs typeface="Cambria" charset="0"/>
              </a:rPr>
              <a:t>and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a typeface="Cambria" charset="0"/>
                <a:cs typeface="Cambria" charset="0"/>
              </a:rPr>
              <a:t>EAAT3</a:t>
            </a:r>
            <a:r>
              <a:rPr lang="en-US" sz="2400" dirty="0">
                <a:ea typeface="Cambria" charset="0"/>
                <a:cs typeface="Cambria" charset="0"/>
              </a:rPr>
              <a:t> </a:t>
            </a:r>
            <a:r>
              <a:rPr lang="en-US" sz="2400" dirty="0" smtClean="0">
                <a:ea typeface="Cambria" charset="0"/>
                <a:cs typeface="Cambria" charset="0"/>
              </a:rPr>
              <a:t>is involved in offspring depression induced by prenatal stress</a:t>
            </a:r>
          </a:p>
          <a:p>
            <a:endParaRPr lang="en-US" sz="2400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Second study proved that, expression of </a:t>
            </a:r>
            <a:r>
              <a:rPr lang="en-US" dirty="0" smtClean="0">
                <a:solidFill>
                  <a:srgbClr val="002060"/>
                </a:solidFill>
              </a:rPr>
              <a:t>VGLUT1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002060"/>
                </a:solidFill>
              </a:rPr>
              <a:t>VGLUT2</a:t>
            </a:r>
            <a:r>
              <a:rPr lang="en-US" dirty="0"/>
              <a:t> </a:t>
            </a:r>
            <a:r>
              <a:rPr lang="en-US" dirty="0" smtClean="0"/>
              <a:t>is involved in the acquisition and degeneration of learning and memory</a:t>
            </a:r>
          </a:p>
          <a:p>
            <a:endParaRPr lang="en-US" sz="2400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And finally third study showed that,</a:t>
            </a:r>
            <a:r>
              <a:rPr lang="en-US" dirty="0"/>
              <a:t> </a:t>
            </a:r>
            <a:r>
              <a:rPr lang="en-US" dirty="0" smtClean="0"/>
              <a:t>ketamine can upregulate the expression of </a:t>
            </a:r>
            <a:r>
              <a:rPr lang="en-US" dirty="0" smtClean="0">
                <a:solidFill>
                  <a:schemeClr val="accent2"/>
                </a:solidFill>
              </a:rPr>
              <a:t>EAAT2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accent2"/>
                </a:solidFill>
              </a:rPr>
              <a:t>EAAT3 </a:t>
            </a:r>
            <a:r>
              <a:rPr lang="en-US" dirty="0" smtClean="0"/>
              <a:t>and decrease the extracellular glutamate concentration in hippocampus to exert antidepressant effect</a:t>
            </a:r>
            <a:endParaRPr lang="en-US" dirty="0"/>
          </a:p>
          <a:p>
            <a:endParaRPr lang="en-US" sz="2400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357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939657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Hypothesis is Proved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3" y="2665709"/>
            <a:ext cx="9476259" cy="2743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E</a:t>
            </a:r>
            <a:r>
              <a:rPr lang="en-US" sz="3200" b="1" dirty="0" smtClean="0"/>
              <a:t>xpression of glutamate transporters might be related to depression like behavior, acquisition </a:t>
            </a:r>
            <a:r>
              <a:rPr lang="en-US" sz="3200" b="1" smtClean="0"/>
              <a:t>and impairment in </a:t>
            </a:r>
            <a:r>
              <a:rPr lang="en-US" sz="3200" b="1" dirty="0" smtClean="0"/>
              <a:t>memory and learning and antidepressant effect of ketamine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350283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495947"/>
            <a:ext cx="9598696" cy="99189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All Three studies looked for the expression of glutamate transporters in hippocampus and got convincing results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64" y="1797804"/>
            <a:ext cx="3891373" cy="44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83" y="1797804"/>
            <a:ext cx="3886906" cy="44603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97424" y="2650211"/>
            <a:ext cx="30796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Study1:</a:t>
            </a:r>
          </a:p>
          <a:p>
            <a:r>
              <a:rPr lang="en-US" sz="2400" dirty="0" smtClean="0"/>
              <a:t>Expression </a:t>
            </a:r>
            <a:r>
              <a:rPr lang="en-US" sz="2400" dirty="0"/>
              <a:t>of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a typeface="Cambria" charset="0"/>
                <a:cs typeface="Cambria" charset="0"/>
              </a:rPr>
              <a:t>EAAT2</a:t>
            </a:r>
            <a:r>
              <a:rPr lang="en-US" sz="2400" dirty="0">
                <a:ea typeface="Cambria" charset="0"/>
                <a:cs typeface="Cambria" charset="0"/>
              </a:rPr>
              <a:t> and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a typeface="Cambria" charset="0"/>
                <a:cs typeface="Cambria" charset="0"/>
              </a:rPr>
              <a:t>EAAT3 </a:t>
            </a:r>
            <a:r>
              <a:rPr lang="en-US" sz="2400" dirty="0" smtClean="0">
                <a:ea typeface="Cambria" charset="0"/>
                <a:cs typeface="Cambria" charset="0"/>
              </a:rPr>
              <a:t>mRNA in hippocampus is </a:t>
            </a:r>
            <a:r>
              <a:rPr lang="en-US" sz="2400" dirty="0">
                <a:ea typeface="Cambria" charset="0"/>
                <a:cs typeface="Cambria" charset="0"/>
              </a:rPr>
              <a:t>involved in offspring depression induced by prenatal stress</a:t>
            </a:r>
          </a:p>
        </p:txBody>
      </p:sp>
    </p:spTree>
    <p:extLst>
      <p:ext uri="{BB962C8B-B14F-4D97-AF65-F5344CB8AC3E}">
        <p14:creationId xmlns:p14="http://schemas.microsoft.com/office/powerpoint/2010/main" val="784218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41" y="2417732"/>
            <a:ext cx="3797085" cy="2194947"/>
          </a:xfrm>
        </p:spPr>
        <p:txBody>
          <a:bodyPr>
            <a:noAutofit/>
          </a:bodyPr>
          <a:lstStyle/>
          <a:p>
            <a:r>
              <a:rPr lang="en-US" sz="2800" dirty="0" smtClean="0"/>
              <a:t>Study2: Expression of VGLUT1 and VGLUT2 in hippocampus is positively correlated with learning and memory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1348351"/>
            <a:ext cx="3579328" cy="41535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89" y="1348350"/>
            <a:ext cx="3723682" cy="41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682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1373609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Study 3: Ketamine can upregulate the expression of EAAT2 and EAAT3 in hippocampus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95" y="2960177"/>
            <a:ext cx="5216152" cy="322364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17" y="2960177"/>
            <a:ext cx="5234438" cy="32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485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5" y="982133"/>
            <a:ext cx="9598696" cy="939657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We can say that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063" y="2665709"/>
            <a:ext cx="9476259" cy="2743199"/>
          </a:xfr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E</a:t>
            </a:r>
            <a:r>
              <a:rPr lang="en-US" sz="3200" b="1" dirty="0" smtClean="0"/>
              <a:t>xpression of glutamate transporters in </a:t>
            </a:r>
            <a:r>
              <a:rPr lang="en-US" sz="3200" b="1" dirty="0" smtClean="0">
                <a:solidFill>
                  <a:srgbClr val="C00000"/>
                </a:solidFill>
              </a:rPr>
              <a:t>hippocampus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smtClean="0"/>
              <a:t>is related to depression like behavior, acquisition and impairment in memory and learning and antidepressant effect of ketamine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22168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10382</TotalTime>
  <Words>3457</Words>
  <Application>Microsoft Office PowerPoint</Application>
  <PresentationFormat>Custom</PresentationFormat>
  <Paragraphs>487</Paragraphs>
  <Slides>103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Organic</vt:lpstr>
      <vt:lpstr>Glutamate Transporters: Link with Depression, Memory,   Learning &amp; Fixes</vt:lpstr>
      <vt:lpstr>Glutamate: An Excitatory Neurotransmitter</vt:lpstr>
      <vt:lpstr>Glutamate Vs Glutamine</vt:lpstr>
      <vt:lpstr>Glutamate: An Excitatory Neurotransmitter</vt:lpstr>
      <vt:lpstr>Glutamate System</vt:lpstr>
      <vt:lpstr>Glutamate Receptors</vt:lpstr>
      <vt:lpstr>Glutamate Receptors</vt:lpstr>
      <vt:lpstr>Glutamate Transporters</vt:lpstr>
      <vt:lpstr>Glutamate Transporters</vt:lpstr>
      <vt:lpstr>Glutamate Transporters</vt:lpstr>
      <vt:lpstr>Glutamate-Glutamine Cycle</vt:lpstr>
      <vt:lpstr>Glutamate-Glutamine Cycle</vt:lpstr>
      <vt:lpstr>Physiological Functions</vt:lpstr>
      <vt:lpstr>What are the effects of glutamate imbalance?</vt:lpstr>
      <vt:lpstr>Effects</vt:lpstr>
      <vt:lpstr>Hypothesis</vt:lpstr>
      <vt:lpstr>Topic Paper</vt:lpstr>
      <vt:lpstr>Two Hypothesis</vt:lpstr>
      <vt:lpstr>Prenatal Stress</vt:lpstr>
      <vt:lpstr>Prenatal Stress and Juvenile Depression</vt:lpstr>
      <vt:lpstr>Restraining Rats</vt:lpstr>
      <vt:lpstr>Tail Suspension Test</vt:lpstr>
      <vt:lpstr>PowerPoint Presentation</vt:lpstr>
      <vt:lpstr>Aberration in Glutamatergic System</vt:lpstr>
      <vt:lpstr>Hippocampus, Frontal Cortex, Striatum</vt:lpstr>
      <vt:lpstr>pGluR1 Expression</vt:lpstr>
      <vt:lpstr>Hippocampal Expression of pGluR1</vt:lpstr>
      <vt:lpstr>PowerPoint Presentation</vt:lpstr>
      <vt:lpstr>Hippocampal Expression</vt:lpstr>
      <vt:lpstr>Expression in Striatum</vt:lpstr>
      <vt:lpstr>Expression in Frontal Cortex</vt:lpstr>
      <vt:lpstr>EAAT3 Expression</vt:lpstr>
      <vt:lpstr>Hippocampal Expression</vt:lpstr>
      <vt:lpstr>Expression in Striatum</vt:lpstr>
      <vt:lpstr>            Expression in Frontal Cortex </vt:lpstr>
      <vt:lpstr>Discussion</vt:lpstr>
      <vt:lpstr>Discussion</vt:lpstr>
      <vt:lpstr>Decision Making Paper</vt:lpstr>
      <vt:lpstr>Memory &amp; Learning</vt:lpstr>
      <vt:lpstr>Memory &amp; Learning</vt:lpstr>
      <vt:lpstr>Acquisition of Learning and Memory</vt:lpstr>
      <vt:lpstr> Degeneration of Learning and Memory</vt:lpstr>
      <vt:lpstr>Glutamate Transporter</vt:lpstr>
      <vt:lpstr>Vesicular Glutamate Transporter(VGLUTs)</vt:lpstr>
      <vt:lpstr>VGLUTs are Found…</vt:lpstr>
      <vt:lpstr>Function of VGLUTs</vt:lpstr>
      <vt:lpstr>Research Focused on</vt:lpstr>
      <vt:lpstr>Two Hypothesis</vt:lpstr>
      <vt:lpstr>VGLUTs Expression &amp; Degeneration of Memory and Learning</vt:lpstr>
      <vt:lpstr>  SAMP8</vt:lpstr>
      <vt:lpstr>Results of VGLUT1 Protein expression in SAMR1 and SAMP8</vt:lpstr>
      <vt:lpstr>Results of VGLUT1 expression in SAMP8</vt:lpstr>
      <vt:lpstr>Results of VGLUT2 Protein expression in SAMP8 and SAMR1</vt:lpstr>
      <vt:lpstr>Results of VGLUT2 expression in SAMP8</vt:lpstr>
      <vt:lpstr>VGLUTs Expression and Acquisition of Memory and Learning</vt:lpstr>
      <vt:lpstr>Shuttle-Box Test</vt:lpstr>
      <vt:lpstr>Shuttle Box Test</vt:lpstr>
      <vt:lpstr>Shuttle Box Test Result</vt:lpstr>
      <vt:lpstr>PowerPoint Presentation</vt:lpstr>
      <vt:lpstr>Results of VGLUT1 Protein Expression</vt:lpstr>
      <vt:lpstr>Fig: Correlation between protein expression of VGLUT1 in the cerebral cortex and hippocampus of of KM mice tested by shuttle-box and the ability of learning and memory  </vt:lpstr>
      <vt:lpstr>Results of VGLUT1 Expression in KM mice</vt:lpstr>
      <vt:lpstr>Results of VGLUT2 Protein Expression</vt:lpstr>
      <vt:lpstr>Correlation Analysis</vt:lpstr>
      <vt:lpstr>Results of VGLUT2 Expression in KM mice</vt:lpstr>
      <vt:lpstr>Results of VGLUT3 Protein Expression</vt:lpstr>
      <vt:lpstr>Correlation Analysis</vt:lpstr>
      <vt:lpstr>Results of VGLUT3 Expression in KM mice</vt:lpstr>
      <vt:lpstr>Synaptophysin </vt:lpstr>
      <vt:lpstr>Protein expression of Syp in the cerebral cortex and hippocampus of SAMR1 and SAMP8 with aging  </vt:lpstr>
      <vt:lpstr>Correlation between protein expression of Syp in the cerebral cortex and hippocampus of KM mice with the ability of learning and memory</vt:lpstr>
      <vt:lpstr>Discussion</vt:lpstr>
      <vt:lpstr>PowerPoint Presentation</vt:lpstr>
      <vt:lpstr>Anti-depressant Ketamine</vt:lpstr>
      <vt:lpstr>Second Background Paper</vt:lpstr>
      <vt:lpstr>Glutamate Transporter</vt:lpstr>
      <vt:lpstr>EAATs</vt:lpstr>
      <vt:lpstr>Hypothesis</vt:lpstr>
      <vt:lpstr> Animal models of depressive-like behavior  </vt:lpstr>
      <vt:lpstr>Chronic Unpredictable Mild Stress</vt:lpstr>
      <vt:lpstr>Sucrose Preference Test</vt:lpstr>
      <vt:lpstr>Open Field Test</vt:lpstr>
      <vt:lpstr>PowerPoint Presentation</vt:lpstr>
      <vt:lpstr>Ketamine Treatment</vt:lpstr>
      <vt:lpstr>The effects of ketamine on the behavior test</vt:lpstr>
      <vt:lpstr>The effects of ketamine on the behavior test</vt:lpstr>
      <vt:lpstr>The effects of ketamine on the behavior test </vt:lpstr>
      <vt:lpstr>Effects of ketamine on the protein expression of EAATs and extracellular concentrations of glutamate in the hippocampus of depressive-like rats  Western Blotting, HPLC  </vt:lpstr>
      <vt:lpstr>EAAT1 Expression</vt:lpstr>
      <vt:lpstr>EAAT2 Expression</vt:lpstr>
      <vt:lpstr>EAAT3 Expression</vt:lpstr>
      <vt:lpstr>Glutamate Concentration in Hippocampus</vt:lpstr>
      <vt:lpstr>Discussion</vt:lpstr>
      <vt:lpstr>Conclusions</vt:lpstr>
      <vt:lpstr>Hypothesis is Proved</vt:lpstr>
      <vt:lpstr>All Three studies looked for the expression of glutamate transporters in hippocampus and got convincing results</vt:lpstr>
      <vt:lpstr>Study2: Expression of VGLUT1 and VGLUT2 in hippocampus is positively correlated with learning and memory</vt:lpstr>
      <vt:lpstr>Study 3: Ketamine can upregulate the expression of EAAT2 and EAAT3 in hippocampus</vt:lpstr>
      <vt:lpstr>We can say that</vt:lpstr>
      <vt:lpstr>PowerPoint Presentation</vt:lpstr>
      <vt:lpstr>PowerPoint Presentation</vt:lpstr>
      <vt:lpstr>Take-Home Message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Amin, Atia</dc:creator>
  <cp:lastModifiedBy>Cliff H Summers</cp:lastModifiedBy>
  <cp:revision>211</cp:revision>
  <dcterms:created xsi:type="dcterms:W3CDTF">2017-04-12T20:58:01Z</dcterms:created>
  <dcterms:modified xsi:type="dcterms:W3CDTF">2017-04-21T17:58:12Z</dcterms:modified>
</cp:coreProperties>
</file>